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2" r:id="rId5"/>
    <p:sldId id="260" r:id="rId6"/>
    <p:sldId id="266" r:id="rId7"/>
    <p:sldId id="289" r:id="rId8"/>
    <p:sldId id="263" r:id="rId9"/>
    <p:sldId id="264" r:id="rId10"/>
    <p:sldId id="265" r:id="rId11"/>
    <p:sldId id="269" r:id="rId12"/>
    <p:sldId id="286" r:id="rId13"/>
    <p:sldId id="285" r:id="rId14"/>
    <p:sldId id="267" r:id="rId15"/>
    <p:sldId id="268" r:id="rId16"/>
    <p:sldId id="270" r:id="rId17"/>
    <p:sldId id="273" r:id="rId18"/>
    <p:sldId id="281" r:id="rId19"/>
    <p:sldId id="274" r:id="rId20"/>
    <p:sldId id="272" r:id="rId21"/>
    <p:sldId id="271" r:id="rId22"/>
    <p:sldId id="275" r:id="rId23"/>
    <p:sldId id="276" r:id="rId24"/>
    <p:sldId id="287" r:id="rId25"/>
    <p:sldId id="277" r:id="rId26"/>
    <p:sldId id="278" r:id="rId27"/>
    <p:sldId id="280" r:id="rId28"/>
    <p:sldId id="279" r:id="rId29"/>
    <p:sldId id="288" r:id="rId30"/>
    <p:sldId id="282" r:id="rId31"/>
    <p:sldId id="283" r:id="rId32"/>
    <p:sldId id="284"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13" autoAdjust="0"/>
    <p:restoredTop sz="94660"/>
  </p:normalViewPr>
  <p:slideViewPr>
    <p:cSldViewPr snapToGrid="0">
      <p:cViewPr varScale="1">
        <p:scale>
          <a:sx n="114" d="100"/>
          <a:sy n="114" d="100"/>
        </p:scale>
        <p:origin x="414" y="11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57B3934-DAB2-49AE-9129-1512C5D9282A}" type="datetimeFigureOut">
              <a:rPr lang="en-US" smtClean="0"/>
              <a:t>11/17/2023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1B3983-2241-4C11-AF40-175426BC401B}" type="slidenum">
              <a:rPr lang="en-US" smtClean="0"/>
              <a:t>‹#›</a:t>
            </a:fld>
            <a:endParaRPr lang="en-US"/>
          </a:p>
        </p:txBody>
      </p:sp>
    </p:spTree>
    <p:extLst>
      <p:ext uri="{BB962C8B-B14F-4D97-AF65-F5344CB8AC3E}">
        <p14:creationId xmlns:p14="http://schemas.microsoft.com/office/powerpoint/2010/main" val="22069165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57B3934-DAB2-49AE-9129-1512C5D9282A}" type="datetimeFigureOut">
              <a:rPr lang="en-US" smtClean="0"/>
              <a:t>11/17/2023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1B3983-2241-4C11-AF40-175426BC401B}" type="slidenum">
              <a:rPr lang="en-US" smtClean="0"/>
              <a:t>‹#›</a:t>
            </a:fld>
            <a:endParaRPr lang="en-US"/>
          </a:p>
        </p:txBody>
      </p:sp>
    </p:spTree>
    <p:extLst>
      <p:ext uri="{BB962C8B-B14F-4D97-AF65-F5344CB8AC3E}">
        <p14:creationId xmlns:p14="http://schemas.microsoft.com/office/powerpoint/2010/main" val="9000832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57B3934-DAB2-49AE-9129-1512C5D9282A}" type="datetimeFigureOut">
              <a:rPr lang="en-US" smtClean="0"/>
              <a:t>11/17/2023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1B3983-2241-4C11-AF40-175426BC401B}" type="slidenum">
              <a:rPr lang="en-US" smtClean="0"/>
              <a:t>‹#›</a:t>
            </a:fld>
            <a:endParaRPr lang="en-US"/>
          </a:p>
        </p:txBody>
      </p:sp>
    </p:spTree>
    <p:extLst>
      <p:ext uri="{BB962C8B-B14F-4D97-AF65-F5344CB8AC3E}">
        <p14:creationId xmlns:p14="http://schemas.microsoft.com/office/powerpoint/2010/main" val="33697849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57B3934-DAB2-49AE-9129-1512C5D9282A}" type="datetimeFigureOut">
              <a:rPr lang="en-US" smtClean="0"/>
              <a:t>11/17/2023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1B3983-2241-4C11-AF40-175426BC401B}" type="slidenum">
              <a:rPr lang="en-US" smtClean="0"/>
              <a:t>‹#›</a:t>
            </a:fld>
            <a:endParaRPr lang="en-US"/>
          </a:p>
        </p:txBody>
      </p:sp>
    </p:spTree>
    <p:extLst>
      <p:ext uri="{BB962C8B-B14F-4D97-AF65-F5344CB8AC3E}">
        <p14:creationId xmlns:p14="http://schemas.microsoft.com/office/powerpoint/2010/main" val="11756425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57B3934-DAB2-49AE-9129-1512C5D9282A}" type="datetimeFigureOut">
              <a:rPr lang="en-US" smtClean="0"/>
              <a:t>11/17/2023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1B3983-2241-4C11-AF40-175426BC401B}" type="slidenum">
              <a:rPr lang="en-US" smtClean="0"/>
              <a:t>‹#›</a:t>
            </a:fld>
            <a:endParaRPr lang="en-US"/>
          </a:p>
        </p:txBody>
      </p:sp>
    </p:spTree>
    <p:extLst>
      <p:ext uri="{BB962C8B-B14F-4D97-AF65-F5344CB8AC3E}">
        <p14:creationId xmlns:p14="http://schemas.microsoft.com/office/powerpoint/2010/main" val="18443160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57B3934-DAB2-49AE-9129-1512C5D9282A}" type="datetimeFigureOut">
              <a:rPr lang="en-US" smtClean="0"/>
              <a:t>11/17/2023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1B3983-2241-4C11-AF40-175426BC401B}" type="slidenum">
              <a:rPr lang="en-US" smtClean="0"/>
              <a:t>‹#›</a:t>
            </a:fld>
            <a:endParaRPr lang="en-US"/>
          </a:p>
        </p:txBody>
      </p:sp>
    </p:spTree>
    <p:extLst>
      <p:ext uri="{BB962C8B-B14F-4D97-AF65-F5344CB8AC3E}">
        <p14:creationId xmlns:p14="http://schemas.microsoft.com/office/powerpoint/2010/main" val="14438681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57B3934-DAB2-49AE-9129-1512C5D9282A}" type="datetimeFigureOut">
              <a:rPr lang="en-US" smtClean="0"/>
              <a:t>11/17/2023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1B3983-2241-4C11-AF40-175426BC401B}" type="slidenum">
              <a:rPr lang="en-US" smtClean="0"/>
              <a:t>‹#›</a:t>
            </a:fld>
            <a:endParaRPr lang="en-US"/>
          </a:p>
        </p:txBody>
      </p:sp>
    </p:spTree>
    <p:extLst>
      <p:ext uri="{BB962C8B-B14F-4D97-AF65-F5344CB8AC3E}">
        <p14:creationId xmlns:p14="http://schemas.microsoft.com/office/powerpoint/2010/main" val="32923049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57B3934-DAB2-49AE-9129-1512C5D9282A}" type="datetimeFigureOut">
              <a:rPr lang="en-US" smtClean="0"/>
              <a:t>11/17/2023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1B3983-2241-4C11-AF40-175426BC401B}" type="slidenum">
              <a:rPr lang="en-US" smtClean="0"/>
              <a:t>‹#›</a:t>
            </a:fld>
            <a:endParaRPr lang="en-US"/>
          </a:p>
        </p:txBody>
      </p:sp>
    </p:spTree>
    <p:extLst>
      <p:ext uri="{BB962C8B-B14F-4D97-AF65-F5344CB8AC3E}">
        <p14:creationId xmlns:p14="http://schemas.microsoft.com/office/powerpoint/2010/main" val="3472067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7B3934-DAB2-49AE-9129-1512C5D9282A}" type="datetimeFigureOut">
              <a:rPr lang="en-US" smtClean="0"/>
              <a:t>11/17/2023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1B3983-2241-4C11-AF40-175426BC401B}" type="slidenum">
              <a:rPr lang="en-US" smtClean="0"/>
              <a:t>‹#›</a:t>
            </a:fld>
            <a:endParaRPr lang="en-US"/>
          </a:p>
        </p:txBody>
      </p:sp>
    </p:spTree>
    <p:extLst>
      <p:ext uri="{BB962C8B-B14F-4D97-AF65-F5344CB8AC3E}">
        <p14:creationId xmlns:p14="http://schemas.microsoft.com/office/powerpoint/2010/main" val="1464629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57B3934-DAB2-49AE-9129-1512C5D9282A}" type="datetimeFigureOut">
              <a:rPr lang="en-US" smtClean="0"/>
              <a:t>11/17/2023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1B3983-2241-4C11-AF40-175426BC401B}" type="slidenum">
              <a:rPr lang="en-US" smtClean="0"/>
              <a:t>‹#›</a:t>
            </a:fld>
            <a:endParaRPr lang="en-US"/>
          </a:p>
        </p:txBody>
      </p:sp>
    </p:spTree>
    <p:extLst>
      <p:ext uri="{BB962C8B-B14F-4D97-AF65-F5344CB8AC3E}">
        <p14:creationId xmlns:p14="http://schemas.microsoft.com/office/powerpoint/2010/main" val="6765816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57B3934-DAB2-49AE-9129-1512C5D9282A}" type="datetimeFigureOut">
              <a:rPr lang="en-US" smtClean="0"/>
              <a:t>11/17/2023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1B3983-2241-4C11-AF40-175426BC401B}" type="slidenum">
              <a:rPr lang="en-US" smtClean="0"/>
              <a:t>‹#›</a:t>
            </a:fld>
            <a:endParaRPr lang="en-US"/>
          </a:p>
        </p:txBody>
      </p:sp>
    </p:spTree>
    <p:extLst>
      <p:ext uri="{BB962C8B-B14F-4D97-AF65-F5344CB8AC3E}">
        <p14:creationId xmlns:p14="http://schemas.microsoft.com/office/powerpoint/2010/main" val="42278053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7B3934-DAB2-49AE-9129-1512C5D9282A}" type="datetimeFigureOut">
              <a:rPr lang="en-US" smtClean="0"/>
              <a:t>11/17/2023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1B3983-2241-4C11-AF40-175426BC401B}" type="slidenum">
              <a:rPr lang="en-US" smtClean="0"/>
              <a:t>‹#›</a:t>
            </a:fld>
            <a:endParaRPr lang="en-US"/>
          </a:p>
        </p:txBody>
      </p:sp>
    </p:spTree>
    <p:extLst>
      <p:ext uri="{BB962C8B-B14F-4D97-AF65-F5344CB8AC3E}">
        <p14:creationId xmlns:p14="http://schemas.microsoft.com/office/powerpoint/2010/main" val="4105036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6.xml"/><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hyperlink" Target="https://www.youtube.com/watch?v=XjeYqS1WG34" TargetMode="External"/><Relationship Id="rId2" Type="http://schemas.openxmlformats.org/officeDocument/2006/relationships/image" Target="../media/image23.jpeg"/><Relationship Id="rId1" Type="http://schemas.openxmlformats.org/officeDocument/2006/relationships/slideLayout" Target="../slideLayouts/slideLayout6.xml"/><Relationship Id="rId5" Type="http://schemas.openxmlformats.org/officeDocument/2006/relationships/image" Target="../media/image25.jpeg"/><Relationship Id="rId4" Type="http://schemas.openxmlformats.org/officeDocument/2006/relationships/image" Target="../media/image24.gif"/></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youtube.com/watch?v=lHWPr6PpWHE" TargetMode="External"/><Relationship Id="rId1" Type="http://schemas.openxmlformats.org/officeDocument/2006/relationships/slideLayout" Target="../slideLayouts/slideLayout6.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youtube.com/watch?v=KGxHHAX1nOY" TargetMode="External"/><Relationship Id="rId1" Type="http://schemas.openxmlformats.org/officeDocument/2006/relationships/slideLayout" Target="../slideLayouts/slideLayout6.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0"/>
            <a:ext cx="9144000" cy="914400"/>
          </a:xfrm>
        </p:spPr>
        <p:txBody>
          <a:bodyPr/>
          <a:lstStyle/>
          <a:p>
            <a:r>
              <a:rPr lang="en-US" dirty="0">
                <a:latin typeface="Palatino Linotype" pitchFamily="18" charset="0"/>
              </a:rPr>
              <a:t>William McKinley</a:t>
            </a:r>
          </a:p>
        </p:txBody>
      </p:sp>
      <p:pic>
        <p:nvPicPr>
          <p:cNvPr id="1026" name="Picture 2" descr="File:Mckinle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02613" y="914400"/>
            <a:ext cx="3929143" cy="487278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rsive signature in in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4106" y="5787189"/>
            <a:ext cx="4057650" cy="1095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59666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Image result for assassination headline garfiel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Garfield Assassinati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TextBox 3"/>
          <p:cNvSpPr txBox="1"/>
          <p:nvPr/>
        </p:nvSpPr>
        <p:spPr>
          <a:xfrm flipH="1">
            <a:off x="-9000" y="1602390"/>
            <a:ext cx="4426683" cy="6001643"/>
          </a:xfrm>
          <a:prstGeom prst="rect">
            <a:avLst/>
          </a:prstGeom>
          <a:noFill/>
        </p:spPr>
        <p:txBody>
          <a:bodyPr wrap="square" rtlCol="0">
            <a:spAutoFit/>
          </a:bodyPr>
          <a:lstStyle/>
          <a:p>
            <a:pPr marL="342900" indent="-342900">
              <a:buFontTx/>
              <a:buChar char="-"/>
            </a:pPr>
            <a:r>
              <a:rPr lang="en-US" sz="2400" dirty="0"/>
              <a:t>Americans were sympathetic to </a:t>
            </a:r>
            <a:r>
              <a:rPr lang="en-US" sz="2400" b="1" dirty="0"/>
              <a:t>rebels in Cuba fighting against Spanish rule.</a:t>
            </a:r>
          </a:p>
          <a:p>
            <a:pPr marL="342900" indent="-342900">
              <a:buFontTx/>
              <a:buChar char="-"/>
            </a:pPr>
            <a:r>
              <a:rPr lang="en-US" sz="2400" dirty="0"/>
              <a:t> McKinley send the </a:t>
            </a:r>
            <a:r>
              <a:rPr lang="en-US" sz="2400" i="1" dirty="0"/>
              <a:t>USS Maine </a:t>
            </a:r>
            <a:r>
              <a:rPr lang="en-US" sz="2400" dirty="0"/>
              <a:t>to Havana harbor to protect US interests</a:t>
            </a:r>
          </a:p>
          <a:p>
            <a:pPr marL="342900" indent="-342900">
              <a:buFontTx/>
              <a:buChar char="-"/>
            </a:pPr>
            <a:r>
              <a:rPr lang="en-US" sz="2400" b="1" dirty="0"/>
              <a:t>The </a:t>
            </a:r>
            <a:r>
              <a:rPr lang="en-US" sz="2400" b="1" i="1" dirty="0"/>
              <a:t>USS Maine </a:t>
            </a:r>
            <a:r>
              <a:rPr lang="en-US" sz="2400" b="1" dirty="0"/>
              <a:t>explodes in February 1898, killing 266. The US blames Spain</a:t>
            </a:r>
            <a:r>
              <a:rPr lang="en-US" sz="2400" dirty="0"/>
              <a:t>, Spain blames an internal explosion.</a:t>
            </a:r>
          </a:p>
          <a:p>
            <a:pPr marL="342900" indent="-342900">
              <a:buFontTx/>
              <a:buChar char="-"/>
            </a:pPr>
            <a:r>
              <a:rPr lang="en-US" sz="2400" dirty="0"/>
              <a:t>McKinley calls for volunteers, and </a:t>
            </a:r>
            <a:r>
              <a:rPr lang="en-US" sz="2400" b="1" dirty="0"/>
              <a:t>war is declared in April.</a:t>
            </a:r>
          </a:p>
          <a:p>
            <a:pPr marL="342900" indent="-342900">
              <a:buFontTx/>
              <a:buChar char="-"/>
            </a:pPr>
            <a:endParaRPr lang="en-US" sz="2400" dirty="0"/>
          </a:p>
          <a:p>
            <a:pPr marL="342900" indent="-342900">
              <a:buFontTx/>
              <a:buChar char="-"/>
            </a:pPr>
            <a:endParaRPr lang="en-US" sz="2400" dirty="0"/>
          </a:p>
          <a:p>
            <a:pPr marL="342900" indent="-342900">
              <a:buFontTx/>
              <a:buChar char="-"/>
            </a:pPr>
            <a:endParaRPr lang="en-US" sz="2400" dirty="0"/>
          </a:p>
          <a:p>
            <a:pPr marL="342900" indent="-342900">
              <a:buFontTx/>
              <a:buChar char="-"/>
            </a:pPr>
            <a:endParaRPr lang="en-US" sz="2400" dirty="0"/>
          </a:p>
        </p:txBody>
      </p:sp>
      <p:pic>
        <p:nvPicPr>
          <p:cNvPr id="4098" name="Picture 2" descr="Cursive signature in in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1661"/>
            <a:ext cx="4057650" cy="109537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Image result for battleship ma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7683" y="1363851"/>
            <a:ext cx="7774317" cy="484599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battleship ma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4417683" y="1339249"/>
            <a:ext cx="8211461" cy="481491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844872" y="0"/>
            <a:ext cx="4919937" cy="1323439"/>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000" b="1" cap="none" spc="0" dirty="0">
                <a:ln/>
                <a:solidFill>
                  <a:srgbClr val="C00000"/>
                </a:solidFill>
                <a:effectLst/>
                <a:latin typeface="Baskerville Old Face" panose="02020602080505020303" pitchFamily="18" charset="0"/>
              </a:rPr>
              <a:t>Remember the </a:t>
            </a:r>
            <a:r>
              <a:rPr lang="en-US" sz="4000" b="1" i="1" cap="none" spc="0" dirty="0">
                <a:ln/>
                <a:solidFill>
                  <a:srgbClr val="C00000"/>
                </a:solidFill>
                <a:effectLst/>
                <a:latin typeface="Baskerville Old Face" panose="02020602080505020303" pitchFamily="18" charset="0"/>
              </a:rPr>
              <a:t>Maine</a:t>
            </a:r>
            <a:r>
              <a:rPr lang="en-US" sz="4000" b="1" cap="none" spc="0" dirty="0">
                <a:ln/>
                <a:solidFill>
                  <a:srgbClr val="C00000"/>
                </a:solidFill>
                <a:effectLst/>
                <a:latin typeface="Baskerville Old Face" panose="02020602080505020303" pitchFamily="18" charset="0"/>
              </a:rPr>
              <a:t>! </a:t>
            </a:r>
          </a:p>
          <a:p>
            <a:pPr algn="ctr"/>
            <a:r>
              <a:rPr lang="en-US" sz="4000" b="1" cap="none" spc="0" dirty="0">
                <a:ln/>
                <a:solidFill>
                  <a:srgbClr val="C00000"/>
                </a:solidFill>
                <a:effectLst/>
                <a:latin typeface="Baskerville Old Face" panose="02020602080505020303" pitchFamily="18" charset="0"/>
              </a:rPr>
              <a:t>To Hell with Spain!</a:t>
            </a:r>
          </a:p>
        </p:txBody>
      </p:sp>
    </p:spTree>
    <p:extLst>
      <p:ext uri="{BB962C8B-B14F-4D97-AF65-F5344CB8AC3E}">
        <p14:creationId xmlns:p14="http://schemas.microsoft.com/office/powerpoint/2010/main" val="1118090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76545" y="457190"/>
            <a:ext cx="4575291" cy="1323439"/>
          </a:xfrm>
          <a:prstGeom prst="rect">
            <a:avLst/>
          </a:prstGeom>
          <a:noFill/>
        </p:spPr>
        <p:txBody>
          <a:bodyPr wrap="none" lIns="91440" tIns="45720" rIns="91440" bIns="45720">
            <a:spAutoFit/>
          </a:bodyPr>
          <a:lstStyle/>
          <a:p>
            <a:pPr algn="ctr"/>
            <a:r>
              <a:rPr lang="en-US" sz="8000" b="1" cap="none" spc="0" dirty="0">
                <a:ln w="9525">
                  <a:solidFill>
                    <a:schemeClr val="bg1"/>
                  </a:solidFill>
                  <a:prstDash val="solid"/>
                </a:ln>
                <a:solidFill>
                  <a:schemeClr val="accent4">
                    <a:lumMod val="75000"/>
                  </a:schemeClr>
                </a:solidFill>
                <a:effectLst>
                  <a:outerShdw blurRad="12700" dist="38100" dir="2700000" algn="tl" rotWithShape="0">
                    <a:schemeClr val="bg1">
                      <a:lumMod val="50000"/>
                    </a:schemeClr>
                  </a:outerShdw>
                </a:effectLst>
                <a:latin typeface="Playbill" panose="040506030A0602020202" pitchFamily="82" charset="0"/>
              </a:rPr>
              <a:t>Yellow Journalism</a:t>
            </a:r>
          </a:p>
        </p:txBody>
      </p:sp>
      <p:sp>
        <p:nvSpPr>
          <p:cNvPr id="5" name="TextBox 4"/>
          <p:cNvSpPr txBox="1"/>
          <p:nvPr/>
        </p:nvSpPr>
        <p:spPr>
          <a:xfrm>
            <a:off x="368024" y="1780629"/>
            <a:ext cx="6869684" cy="4801314"/>
          </a:xfrm>
          <a:prstGeom prst="rect">
            <a:avLst/>
          </a:prstGeom>
          <a:noFill/>
        </p:spPr>
        <p:txBody>
          <a:bodyPr wrap="square" rtlCol="0">
            <a:spAutoFit/>
          </a:bodyPr>
          <a:lstStyle/>
          <a:p>
            <a:pPr marL="285750" indent="-285750">
              <a:buFontTx/>
              <a:buChar char="-"/>
            </a:pPr>
            <a:r>
              <a:rPr lang="en-US" sz="2400" b="1" dirty="0"/>
              <a:t>Newspapers that use sensationalized stories or made-up “news” to sway popular opinion and sell more newspapers. </a:t>
            </a:r>
          </a:p>
          <a:p>
            <a:pPr marL="285750" indent="-285750">
              <a:buFontTx/>
              <a:buChar char="-"/>
            </a:pPr>
            <a:r>
              <a:rPr lang="en-US" sz="2400" dirty="0"/>
              <a:t>Named for “The Yellow Kid” comic</a:t>
            </a:r>
          </a:p>
          <a:p>
            <a:pPr marL="285750" indent="-285750">
              <a:buFontTx/>
              <a:buChar char="-"/>
            </a:pPr>
            <a:r>
              <a:rPr lang="en-US" sz="2400" dirty="0"/>
              <a:t>Among the worst offenders in 1900s America were </a:t>
            </a:r>
            <a:r>
              <a:rPr lang="en-US" sz="2400" b="1" dirty="0"/>
              <a:t>Joseph Pulitzer</a:t>
            </a:r>
            <a:r>
              <a:rPr lang="en-US" sz="2400" dirty="0"/>
              <a:t>’s </a:t>
            </a:r>
            <a:r>
              <a:rPr lang="en-US" sz="2400" i="1" dirty="0"/>
              <a:t>New York World </a:t>
            </a:r>
            <a:r>
              <a:rPr lang="en-US" sz="2400" dirty="0"/>
              <a:t>and </a:t>
            </a:r>
            <a:r>
              <a:rPr lang="en-US" sz="2400" b="1" dirty="0"/>
              <a:t>William Randolph Hearst</a:t>
            </a:r>
            <a:r>
              <a:rPr lang="en-US" sz="2400" dirty="0"/>
              <a:t>'s </a:t>
            </a:r>
            <a:r>
              <a:rPr lang="en-US" sz="2400" i="1" dirty="0"/>
              <a:t>San Francisco Examiner </a:t>
            </a:r>
            <a:r>
              <a:rPr lang="en-US" sz="2400" dirty="0"/>
              <a:t>and</a:t>
            </a:r>
            <a:r>
              <a:rPr lang="en-US" sz="2400" i="1" dirty="0"/>
              <a:t> New York Journal.</a:t>
            </a:r>
          </a:p>
          <a:p>
            <a:pPr marL="285750" indent="-285750">
              <a:buFontTx/>
              <a:buChar char="-"/>
            </a:pPr>
            <a:endParaRPr lang="en-US" sz="2400" i="1" dirty="0"/>
          </a:p>
          <a:p>
            <a:pPr marL="285750" indent="-285750">
              <a:buFontTx/>
              <a:buChar char="-"/>
            </a:pPr>
            <a:endParaRPr lang="en-US" sz="2400" i="1" dirty="0"/>
          </a:p>
          <a:p>
            <a:pPr marL="285750" indent="-285750">
              <a:buFontTx/>
              <a:buChar char="-"/>
            </a:pPr>
            <a:r>
              <a:rPr lang="en-US" sz="2400" dirty="0"/>
              <a:t> ”You furnish the pictures and I'll furnish the war.”</a:t>
            </a:r>
            <a:endParaRPr lang="en-US" sz="2400" i="1" dirty="0"/>
          </a:p>
          <a:p>
            <a:pPr marL="285750" indent="-285750">
              <a:buFontTx/>
              <a:buChar char="-"/>
            </a:pPr>
            <a:endParaRPr lang="en-US" sz="2400" i="1" dirty="0"/>
          </a:p>
          <a:p>
            <a:endParaRPr lang="en-US" dirty="0"/>
          </a:p>
        </p:txBody>
      </p:sp>
      <p:pic>
        <p:nvPicPr>
          <p:cNvPr id="5122" name="Picture 2" descr="https://upload.wikimedia.org/wikipedia/commons/thumb/5/55/Spaniards_search_women_1898.jpg/800px-Spaniards_search_women_189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07496" y="216403"/>
            <a:ext cx="3153174" cy="296792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YellowKid.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36083" y="2990850"/>
            <a:ext cx="3048000" cy="3867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6539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result for yellow journalis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545" y="0"/>
            <a:ext cx="11430000" cy="6734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95142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result for theodore roosevelt spanish w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63478" y="611530"/>
            <a:ext cx="5708512" cy="546269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Image result for leonard woo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3063" y="4591756"/>
            <a:ext cx="1428750" cy="19621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35101" y="457190"/>
            <a:ext cx="5258170"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Playbill" panose="040506030A0602020202" pitchFamily="82" charset="0"/>
              </a:rPr>
              <a:t>Lt. Colonel Theodore Roosevelt</a:t>
            </a:r>
          </a:p>
        </p:txBody>
      </p:sp>
      <p:sp>
        <p:nvSpPr>
          <p:cNvPr id="5" name="TextBox 4"/>
          <p:cNvSpPr txBox="1"/>
          <p:nvPr/>
        </p:nvSpPr>
        <p:spPr>
          <a:xfrm>
            <a:off x="364894" y="1912884"/>
            <a:ext cx="5087962" cy="3693319"/>
          </a:xfrm>
          <a:prstGeom prst="rect">
            <a:avLst/>
          </a:prstGeom>
          <a:noFill/>
        </p:spPr>
        <p:txBody>
          <a:bodyPr wrap="square" rtlCol="0">
            <a:spAutoFit/>
          </a:bodyPr>
          <a:lstStyle/>
          <a:p>
            <a:pPr marL="285750" indent="-285750">
              <a:buFontTx/>
              <a:buChar char="-"/>
            </a:pPr>
            <a:r>
              <a:rPr lang="en-US" sz="2400" b="1" dirty="0" err="1"/>
              <a:t>Ass’t</a:t>
            </a:r>
            <a:r>
              <a:rPr lang="en-US" sz="2400" b="1" dirty="0"/>
              <a:t> Secretary of the Navy who resigned to serve in the volunteer cavalry , “The Rough Riders”</a:t>
            </a:r>
          </a:p>
          <a:p>
            <a:pPr marL="285750" indent="-285750">
              <a:buFontTx/>
              <a:buChar char="-"/>
            </a:pPr>
            <a:r>
              <a:rPr lang="en-US" sz="2400" dirty="0"/>
              <a:t>Rough Riders made up of cowboys from the west and elite easterners</a:t>
            </a:r>
          </a:p>
          <a:p>
            <a:pPr marL="285750" indent="-285750">
              <a:buFontTx/>
              <a:buChar char="-"/>
            </a:pPr>
            <a:r>
              <a:rPr lang="en-US" sz="2400" dirty="0"/>
              <a:t>Easily earns the most fame during the Spanish American War</a:t>
            </a:r>
          </a:p>
          <a:p>
            <a:pPr marL="285750" indent="-285750">
              <a:buFontTx/>
              <a:buChar char="-"/>
            </a:pPr>
            <a:r>
              <a:rPr lang="en-US" sz="2400" dirty="0"/>
              <a:t>The real commander was Colonel Leonard Wood, from Winchester NH</a:t>
            </a:r>
          </a:p>
          <a:p>
            <a:endParaRPr lang="en-US" dirty="0"/>
          </a:p>
        </p:txBody>
      </p:sp>
    </p:spTree>
    <p:extLst>
      <p:ext uri="{BB962C8B-B14F-4D97-AF65-F5344CB8AC3E}">
        <p14:creationId xmlns:p14="http://schemas.microsoft.com/office/powerpoint/2010/main" val="4075331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1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100" name="Picture 4" descr="Image result for east asia map 189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9163" y="0"/>
            <a:ext cx="8507897" cy="688185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Image result for admiral dewey manil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0539" y="613510"/>
            <a:ext cx="5723224" cy="2149568"/>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Image result for admiral dewey manil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1413" y="345300"/>
            <a:ext cx="2095500" cy="309562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280199" y="4054435"/>
            <a:ext cx="3742912" cy="2308324"/>
          </a:xfrm>
          <a:prstGeom prst="rect">
            <a:avLst/>
          </a:prstGeom>
          <a:solidFill>
            <a:schemeClr val="bg1"/>
          </a:solidFill>
          <a:ln>
            <a:solidFill>
              <a:schemeClr val="tx1"/>
            </a:solidFill>
          </a:ln>
        </p:spPr>
        <p:txBody>
          <a:bodyPr wrap="square" rtlCol="0">
            <a:spAutoFit/>
          </a:bodyPr>
          <a:lstStyle/>
          <a:p>
            <a:r>
              <a:rPr lang="en-US" sz="2400" dirty="0"/>
              <a:t>May: Admiral George Dewey’s navy squadron destroys Spanish Navy in Manila Bay, Philippines. US occupies Philippines by August.   </a:t>
            </a:r>
          </a:p>
        </p:txBody>
      </p:sp>
      <p:sp>
        <p:nvSpPr>
          <p:cNvPr id="8" name="Explosion 1 7"/>
          <p:cNvSpPr/>
          <p:nvPr/>
        </p:nvSpPr>
        <p:spPr>
          <a:xfrm>
            <a:off x="8496112" y="5208597"/>
            <a:ext cx="457200" cy="459014"/>
          </a:xfrm>
          <a:prstGeom prst="irregularSeal1">
            <a:avLst/>
          </a:prstGeom>
          <a:solidFill>
            <a:srgbClr val="FF0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9309652" y="2857881"/>
            <a:ext cx="2882348" cy="830997"/>
          </a:xfrm>
          <a:prstGeom prst="rect">
            <a:avLst/>
          </a:prstGeom>
          <a:solidFill>
            <a:schemeClr val="bg1"/>
          </a:solidFill>
          <a:ln>
            <a:solidFill>
              <a:schemeClr val="tx1"/>
            </a:solidFill>
          </a:ln>
        </p:spPr>
        <p:txBody>
          <a:bodyPr wrap="square" rtlCol="0">
            <a:spAutoFit/>
          </a:bodyPr>
          <a:lstStyle/>
          <a:p>
            <a:r>
              <a:rPr lang="en-US" sz="2400" dirty="0"/>
              <a:t>In June, US troops capture Guam Island</a:t>
            </a:r>
          </a:p>
        </p:txBody>
      </p:sp>
      <p:sp>
        <p:nvSpPr>
          <p:cNvPr id="10" name="Explosion 1 9"/>
          <p:cNvSpPr/>
          <p:nvPr/>
        </p:nvSpPr>
        <p:spPr>
          <a:xfrm>
            <a:off x="9777402" y="4993322"/>
            <a:ext cx="457200" cy="459014"/>
          </a:xfrm>
          <a:prstGeom prst="irregularSeal1">
            <a:avLst/>
          </a:prstGeom>
          <a:solidFill>
            <a:srgbClr val="FF0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1611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0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2" name="Picture 2" descr="Image result for west indies map 19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8392" y="0"/>
            <a:ext cx="9187208" cy="6817876"/>
          </a:xfrm>
          <a:prstGeom prst="rect">
            <a:avLst/>
          </a:prstGeom>
          <a:noFill/>
          <a:extLst>
            <a:ext uri="{909E8E84-426E-40DD-AFC4-6F175D3DCCD1}">
              <a14:hiddenFill xmlns:a14="http://schemas.microsoft.com/office/drawing/2010/main">
                <a:solidFill>
                  <a:srgbClr val="FFFFFF"/>
                </a:solidFill>
              </a14:hiddenFill>
            </a:ext>
          </a:extLst>
        </p:spPr>
      </p:pic>
      <p:sp>
        <p:nvSpPr>
          <p:cNvPr id="2" name="Freeform 1"/>
          <p:cNvSpPr/>
          <p:nvPr/>
        </p:nvSpPr>
        <p:spPr>
          <a:xfrm>
            <a:off x="2564296" y="258417"/>
            <a:ext cx="2752363" cy="3001618"/>
          </a:xfrm>
          <a:custGeom>
            <a:avLst/>
            <a:gdLst>
              <a:gd name="connsiteX0" fmla="*/ 0 w 2752363"/>
              <a:gd name="connsiteY0" fmla="*/ 0 h 3001618"/>
              <a:gd name="connsiteX1" fmla="*/ 19878 w 2752363"/>
              <a:gd name="connsiteY1" fmla="*/ 238540 h 3001618"/>
              <a:gd name="connsiteX2" fmla="*/ 39756 w 2752363"/>
              <a:gd name="connsiteY2" fmla="*/ 516835 h 3001618"/>
              <a:gd name="connsiteX3" fmla="*/ 79513 w 2752363"/>
              <a:gd name="connsiteY3" fmla="*/ 715618 h 3001618"/>
              <a:gd name="connsiteX4" fmla="*/ 119269 w 2752363"/>
              <a:gd name="connsiteY4" fmla="*/ 775253 h 3001618"/>
              <a:gd name="connsiteX5" fmla="*/ 198782 w 2752363"/>
              <a:gd name="connsiteY5" fmla="*/ 795131 h 3001618"/>
              <a:gd name="connsiteX6" fmla="*/ 258417 w 2752363"/>
              <a:gd name="connsiteY6" fmla="*/ 854766 h 3001618"/>
              <a:gd name="connsiteX7" fmla="*/ 337930 w 2752363"/>
              <a:gd name="connsiteY7" fmla="*/ 1033670 h 3001618"/>
              <a:gd name="connsiteX8" fmla="*/ 397565 w 2752363"/>
              <a:gd name="connsiteY8" fmla="*/ 1073426 h 3001618"/>
              <a:gd name="connsiteX9" fmla="*/ 437321 w 2752363"/>
              <a:gd name="connsiteY9" fmla="*/ 1133061 h 3001618"/>
              <a:gd name="connsiteX10" fmla="*/ 576469 w 2752363"/>
              <a:gd name="connsiteY10" fmla="*/ 1192696 h 3001618"/>
              <a:gd name="connsiteX11" fmla="*/ 636104 w 2752363"/>
              <a:gd name="connsiteY11" fmla="*/ 1252331 h 3001618"/>
              <a:gd name="connsiteX12" fmla="*/ 755374 w 2752363"/>
              <a:gd name="connsiteY12" fmla="*/ 1292087 h 3001618"/>
              <a:gd name="connsiteX13" fmla="*/ 815008 w 2752363"/>
              <a:gd name="connsiteY13" fmla="*/ 1331844 h 3001618"/>
              <a:gd name="connsiteX14" fmla="*/ 894521 w 2752363"/>
              <a:gd name="connsiteY14" fmla="*/ 1411357 h 3001618"/>
              <a:gd name="connsiteX15" fmla="*/ 914400 w 2752363"/>
              <a:gd name="connsiteY15" fmla="*/ 1470992 h 3001618"/>
              <a:gd name="connsiteX16" fmla="*/ 974034 w 2752363"/>
              <a:gd name="connsiteY16" fmla="*/ 1490870 h 3001618"/>
              <a:gd name="connsiteX17" fmla="*/ 1033669 w 2752363"/>
              <a:gd name="connsiteY17" fmla="*/ 1530626 h 3001618"/>
              <a:gd name="connsiteX18" fmla="*/ 1152939 w 2752363"/>
              <a:gd name="connsiteY18" fmla="*/ 1570383 h 3001618"/>
              <a:gd name="connsiteX19" fmla="*/ 1212574 w 2752363"/>
              <a:gd name="connsiteY19" fmla="*/ 1610140 h 3001618"/>
              <a:gd name="connsiteX20" fmla="*/ 1292087 w 2752363"/>
              <a:gd name="connsiteY20" fmla="*/ 1630018 h 3001618"/>
              <a:gd name="connsiteX21" fmla="*/ 1311965 w 2752363"/>
              <a:gd name="connsiteY21" fmla="*/ 1689653 h 3001618"/>
              <a:gd name="connsiteX22" fmla="*/ 1431234 w 2752363"/>
              <a:gd name="connsiteY22" fmla="*/ 1749287 h 3001618"/>
              <a:gd name="connsiteX23" fmla="*/ 1490869 w 2752363"/>
              <a:gd name="connsiteY23" fmla="*/ 1789044 h 3001618"/>
              <a:gd name="connsiteX24" fmla="*/ 1630017 w 2752363"/>
              <a:gd name="connsiteY24" fmla="*/ 1828800 h 3001618"/>
              <a:gd name="connsiteX25" fmla="*/ 1749287 w 2752363"/>
              <a:gd name="connsiteY25" fmla="*/ 1868557 h 3001618"/>
              <a:gd name="connsiteX26" fmla="*/ 1808921 w 2752363"/>
              <a:gd name="connsiteY26" fmla="*/ 1888435 h 3001618"/>
              <a:gd name="connsiteX27" fmla="*/ 1948069 w 2752363"/>
              <a:gd name="connsiteY27" fmla="*/ 1948070 h 3001618"/>
              <a:gd name="connsiteX28" fmla="*/ 2007704 w 2752363"/>
              <a:gd name="connsiteY28" fmla="*/ 1987826 h 3001618"/>
              <a:gd name="connsiteX29" fmla="*/ 2126974 w 2752363"/>
              <a:gd name="connsiteY29" fmla="*/ 2027583 h 3001618"/>
              <a:gd name="connsiteX30" fmla="*/ 2186608 w 2752363"/>
              <a:gd name="connsiteY30" fmla="*/ 2067340 h 3001618"/>
              <a:gd name="connsiteX31" fmla="*/ 2266121 w 2752363"/>
              <a:gd name="connsiteY31" fmla="*/ 2087218 h 3001618"/>
              <a:gd name="connsiteX32" fmla="*/ 2325756 w 2752363"/>
              <a:gd name="connsiteY32" fmla="*/ 2107096 h 3001618"/>
              <a:gd name="connsiteX33" fmla="*/ 2445026 w 2752363"/>
              <a:gd name="connsiteY33" fmla="*/ 2186609 h 3001618"/>
              <a:gd name="connsiteX34" fmla="*/ 2504661 w 2752363"/>
              <a:gd name="connsiteY34" fmla="*/ 2226366 h 3001618"/>
              <a:gd name="connsiteX35" fmla="*/ 2544417 w 2752363"/>
              <a:gd name="connsiteY35" fmla="*/ 2286000 h 3001618"/>
              <a:gd name="connsiteX36" fmla="*/ 2604052 w 2752363"/>
              <a:gd name="connsiteY36" fmla="*/ 2305879 h 3001618"/>
              <a:gd name="connsiteX37" fmla="*/ 2623930 w 2752363"/>
              <a:gd name="connsiteY37" fmla="*/ 2365513 h 3001618"/>
              <a:gd name="connsiteX38" fmla="*/ 2723321 w 2752363"/>
              <a:gd name="connsiteY38" fmla="*/ 2464905 h 3001618"/>
              <a:gd name="connsiteX39" fmla="*/ 2723321 w 2752363"/>
              <a:gd name="connsiteY39" fmla="*/ 2763079 h 3001618"/>
              <a:gd name="connsiteX40" fmla="*/ 2683565 w 2752363"/>
              <a:gd name="connsiteY40" fmla="*/ 2882348 h 3001618"/>
              <a:gd name="connsiteX41" fmla="*/ 2604052 w 2752363"/>
              <a:gd name="connsiteY41" fmla="*/ 3001618 h 3001618"/>
              <a:gd name="connsiteX42" fmla="*/ 2405269 w 2752363"/>
              <a:gd name="connsiteY42" fmla="*/ 2981740 h 3001618"/>
              <a:gd name="connsiteX43" fmla="*/ 2365513 w 2752363"/>
              <a:gd name="connsiteY43" fmla="*/ 2922105 h 3001618"/>
              <a:gd name="connsiteX44" fmla="*/ 2325756 w 2752363"/>
              <a:gd name="connsiteY44" fmla="*/ 2782957 h 3001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752363" h="3001618">
                <a:moveTo>
                  <a:pt x="0" y="0"/>
                </a:moveTo>
                <a:cubicBezTo>
                  <a:pt x="6626" y="79513"/>
                  <a:pt x="13759" y="158986"/>
                  <a:pt x="19878" y="238540"/>
                </a:cubicBezTo>
                <a:cubicBezTo>
                  <a:pt x="27011" y="331267"/>
                  <a:pt x="30939" y="424253"/>
                  <a:pt x="39756" y="516835"/>
                </a:cubicBezTo>
                <a:cubicBezTo>
                  <a:pt x="44066" y="562089"/>
                  <a:pt x="53105" y="662801"/>
                  <a:pt x="79513" y="715618"/>
                </a:cubicBezTo>
                <a:cubicBezTo>
                  <a:pt x="90197" y="736986"/>
                  <a:pt x="99391" y="762001"/>
                  <a:pt x="119269" y="775253"/>
                </a:cubicBezTo>
                <a:cubicBezTo>
                  <a:pt x="142001" y="790407"/>
                  <a:pt x="172278" y="788505"/>
                  <a:pt x="198782" y="795131"/>
                </a:cubicBezTo>
                <a:cubicBezTo>
                  <a:pt x="218660" y="815009"/>
                  <a:pt x="244764" y="830192"/>
                  <a:pt x="258417" y="854766"/>
                </a:cubicBezTo>
                <a:cubicBezTo>
                  <a:pt x="307622" y="943334"/>
                  <a:pt x="273849" y="969589"/>
                  <a:pt x="337930" y="1033670"/>
                </a:cubicBezTo>
                <a:cubicBezTo>
                  <a:pt x="354823" y="1050563"/>
                  <a:pt x="377687" y="1060174"/>
                  <a:pt x="397565" y="1073426"/>
                </a:cubicBezTo>
                <a:cubicBezTo>
                  <a:pt x="410817" y="1093304"/>
                  <a:pt x="418968" y="1117766"/>
                  <a:pt x="437321" y="1133061"/>
                </a:cubicBezTo>
                <a:cubicBezTo>
                  <a:pt x="470074" y="1160355"/>
                  <a:pt x="535038" y="1178886"/>
                  <a:pt x="576469" y="1192696"/>
                </a:cubicBezTo>
                <a:cubicBezTo>
                  <a:pt x="596347" y="1212574"/>
                  <a:pt x="611529" y="1238679"/>
                  <a:pt x="636104" y="1252331"/>
                </a:cubicBezTo>
                <a:cubicBezTo>
                  <a:pt x="672737" y="1272683"/>
                  <a:pt x="755374" y="1292087"/>
                  <a:pt x="755374" y="1292087"/>
                </a:cubicBezTo>
                <a:cubicBezTo>
                  <a:pt x="775252" y="1305339"/>
                  <a:pt x="800084" y="1313189"/>
                  <a:pt x="815008" y="1331844"/>
                </a:cubicBezTo>
                <a:cubicBezTo>
                  <a:pt x="892110" y="1428223"/>
                  <a:pt x="764412" y="1367987"/>
                  <a:pt x="894521" y="1411357"/>
                </a:cubicBezTo>
                <a:cubicBezTo>
                  <a:pt x="901147" y="1431235"/>
                  <a:pt x="899584" y="1456176"/>
                  <a:pt x="914400" y="1470992"/>
                </a:cubicBezTo>
                <a:cubicBezTo>
                  <a:pt x="929216" y="1485808"/>
                  <a:pt x="955293" y="1481499"/>
                  <a:pt x="974034" y="1490870"/>
                </a:cubicBezTo>
                <a:cubicBezTo>
                  <a:pt x="995402" y="1501554"/>
                  <a:pt x="1011837" y="1520923"/>
                  <a:pt x="1033669" y="1530626"/>
                </a:cubicBezTo>
                <a:cubicBezTo>
                  <a:pt x="1071964" y="1547646"/>
                  <a:pt x="1152939" y="1570383"/>
                  <a:pt x="1152939" y="1570383"/>
                </a:cubicBezTo>
                <a:cubicBezTo>
                  <a:pt x="1172817" y="1583635"/>
                  <a:pt x="1190615" y="1600729"/>
                  <a:pt x="1212574" y="1610140"/>
                </a:cubicBezTo>
                <a:cubicBezTo>
                  <a:pt x="1237685" y="1620902"/>
                  <a:pt x="1270754" y="1612951"/>
                  <a:pt x="1292087" y="1630018"/>
                </a:cubicBezTo>
                <a:cubicBezTo>
                  <a:pt x="1308449" y="1643108"/>
                  <a:pt x="1298875" y="1673291"/>
                  <a:pt x="1311965" y="1689653"/>
                </a:cubicBezTo>
                <a:cubicBezTo>
                  <a:pt x="1339989" y="1724683"/>
                  <a:pt x="1391950" y="1736192"/>
                  <a:pt x="1431234" y="1749287"/>
                </a:cubicBezTo>
                <a:cubicBezTo>
                  <a:pt x="1451112" y="1762539"/>
                  <a:pt x="1469500" y="1778360"/>
                  <a:pt x="1490869" y="1789044"/>
                </a:cubicBezTo>
                <a:cubicBezTo>
                  <a:pt x="1524270" y="1805745"/>
                  <a:pt x="1598173" y="1819247"/>
                  <a:pt x="1630017" y="1828800"/>
                </a:cubicBezTo>
                <a:cubicBezTo>
                  <a:pt x="1670157" y="1840842"/>
                  <a:pt x="1709530" y="1855305"/>
                  <a:pt x="1749287" y="1868557"/>
                </a:cubicBezTo>
                <a:lnTo>
                  <a:pt x="1808921" y="1888435"/>
                </a:lnTo>
                <a:cubicBezTo>
                  <a:pt x="1958634" y="1988244"/>
                  <a:pt x="1768366" y="1871055"/>
                  <a:pt x="1948069" y="1948070"/>
                </a:cubicBezTo>
                <a:cubicBezTo>
                  <a:pt x="1970028" y="1957481"/>
                  <a:pt x="1985872" y="1978123"/>
                  <a:pt x="2007704" y="1987826"/>
                </a:cubicBezTo>
                <a:cubicBezTo>
                  <a:pt x="2045999" y="2004846"/>
                  <a:pt x="2126974" y="2027583"/>
                  <a:pt x="2126974" y="2027583"/>
                </a:cubicBezTo>
                <a:cubicBezTo>
                  <a:pt x="2146852" y="2040835"/>
                  <a:pt x="2164649" y="2057929"/>
                  <a:pt x="2186608" y="2067340"/>
                </a:cubicBezTo>
                <a:cubicBezTo>
                  <a:pt x="2211719" y="2078102"/>
                  <a:pt x="2239852" y="2079713"/>
                  <a:pt x="2266121" y="2087218"/>
                </a:cubicBezTo>
                <a:cubicBezTo>
                  <a:pt x="2286268" y="2092974"/>
                  <a:pt x="2305878" y="2100470"/>
                  <a:pt x="2325756" y="2107096"/>
                </a:cubicBezTo>
                <a:lnTo>
                  <a:pt x="2445026" y="2186609"/>
                </a:lnTo>
                <a:lnTo>
                  <a:pt x="2504661" y="2226366"/>
                </a:lnTo>
                <a:cubicBezTo>
                  <a:pt x="2517913" y="2246244"/>
                  <a:pt x="2525762" y="2271076"/>
                  <a:pt x="2544417" y="2286000"/>
                </a:cubicBezTo>
                <a:cubicBezTo>
                  <a:pt x="2560779" y="2299090"/>
                  <a:pt x="2589236" y="2291063"/>
                  <a:pt x="2604052" y="2305879"/>
                </a:cubicBezTo>
                <a:cubicBezTo>
                  <a:pt x="2618868" y="2320695"/>
                  <a:pt x="2614559" y="2346772"/>
                  <a:pt x="2623930" y="2365513"/>
                </a:cubicBezTo>
                <a:cubicBezTo>
                  <a:pt x="2657060" y="2431773"/>
                  <a:pt x="2663687" y="2425148"/>
                  <a:pt x="2723321" y="2464905"/>
                </a:cubicBezTo>
                <a:cubicBezTo>
                  <a:pt x="2764647" y="2588880"/>
                  <a:pt x="2759352" y="2546893"/>
                  <a:pt x="2723321" y="2763079"/>
                </a:cubicBezTo>
                <a:cubicBezTo>
                  <a:pt x="2716432" y="2804416"/>
                  <a:pt x="2706811" y="2847479"/>
                  <a:pt x="2683565" y="2882348"/>
                </a:cubicBezTo>
                <a:lnTo>
                  <a:pt x="2604052" y="3001618"/>
                </a:lnTo>
                <a:cubicBezTo>
                  <a:pt x="2537791" y="2994992"/>
                  <a:pt x="2468443" y="3002798"/>
                  <a:pt x="2405269" y="2981740"/>
                </a:cubicBezTo>
                <a:cubicBezTo>
                  <a:pt x="2382604" y="2974185"/>
                  <a:pt x="2373068" y="2944770"/>
                  <a:pt x="2365513" y="2922105"/>
                </a:cubicBezTo>
                <a:cubicBezTo>
                  <a:pt x="2311966" y="2761465"/>
                  <a:pt x="2381603" y="2838804"/>
                  <a:pt x="2325756" y="2782957"/>
                </a:cubicBezTo>
              </a:path>
            </a:pathLst>
          </a:custGeom>
          <a:noFill/>
          <a:ln w="88900">
            <a:solidFill>
              <a:srgbClr val="FF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5316660" y="636103"/>
            <a:ext cx="3608680" cy="1200329"/>
          </a:xfrm>
          <a:prstGeom prst="rect">
            <a:avLst/>
          </a:prstGeom>
          <a:solidFill>
            <a:schemeClr val="bg1"/>
          </a:solidFill>
          <a:ln>
            <a:solidFill>
              <a:schemeClr val="tx1"/>
            </a:solidFill>
          </a:ln>
        </p:spPr>
        <p:txBody>
          <a:bodyPr wrap="square" rtlCol="0">
            <a:spAutoFit/>
          </a:bodyPr>
          <a:lstStyle/>
          <a:p>
            <a:r>
              <a:rPr lang="en-US" dirty="0"/>
              <a:t>June – July: US invades Cuba. Lt. Col Theodore Roosevelt wins fame for leading his “Rough Riders” up San Juan Hill.</a:t>
            </a:r>
          </a:p>
        </p:txBody>
      </p:sp>
      <p:pic>
        <p:nvPicPr>
          <p:cNvPr id="5124" name="Picture 4" descr="Image result for roosevelt san juan hill">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6349" y="3637721"/>
            <a:ext cx="5069232" cy="3103930"/>
          </a:xfrm>
          <a:prstGeom prst="rect">
            <a:avLst/>
          </a:prstGeom>
          <a:noFill/>
          <a:extLst>
            <a:ext uri="{909E8E84-426E-40DD-AFC4-6F175D3DCCD1}">
              <a14:hiddenFill xmlns:a14="http://schemas.microsoft.com/office/drawing/2010/main">
                <a:solidFill>
                  <a:srgbClr val="FFFFFF"/>
                </a:solidFill>
              </a14:hiddenFill>
            </a:ext>
          </a:extLst>
        </p:spPr>
      </p:pic>
      <p:sp>
        <p:nvSpPr>
          <p:cNvPr id="5" name="Freeform 4"/>
          <p:cNvSpPr/>
          <p:nvPr/>
        </p:nvSpPr>
        <p:spPr>
          <a:xfrm>
            <a:off x="4989443" y="2425148"/>
            <a:ext cx="2763079" cy="934278"/>
          </a:xfrm>
          <a:custGeom>
            <a:avLst/>
            <a:gdLst>
              <a:gd name="connsiteX0" fmla="*/ 0 w 2763079"/>
              <a:gd name="connsiteY0" fmla="*/ 0 h 934278"/>
              <a:gd name="connsiteX1" fmla="*/ 119270 w 2763079"/>
              <a:gd name="connsiteY1" fmla="*/ 59635 h 934278"/>
              <a:gd name="connsiteX2" fmla="*/ 238540 w 2763079"/>
              <a:gd name="connsiteY2" fmla="*/ 99391 h 934278"/>
              <a:gd name="connsiteX3" fmla="*/ 377687 w 2763079"/>
              <a:gd name="connsiteY3" fmla="*/ 159026 h 934278"/>
              <a:gd name="connsiteX4" fmla="*/ 576470 w 2763079"/>
              <a:gd name="connsiteY4" fmla="*/ 238539 h 934278"/>
              <a:gd name="connsiteX5" fmla="*/ 675861 w 2763079"/>
              <a:gd name="connsiteY5" fmla="*/ 258417 h 934278"/>
              <a:gd name="connsiteX6" fmla="*/ 954157 w 2763079"/>
              <a:gd name="connsiteY6" fmla="*/ 318052 h 934278"/>
              <a:gd name="connsiteX7" fmla="*/ 2007705 w 2763079"/>
              <a:gd name="connsiteY7" fmla="*/ 337930 h 934278"/>
              <a:gd name="connsiteX8" fmla="*/ 2266122 w 2763079"/>
              <a:gd name="connsiteY8" fmla="*/ 397565 h 934278"/>
              <a:gd name="connsiteX9" fmla="*/ 2484783 w 2763079"/>
              <a:gd name="connsiteY9" fmla="*/ 437322 h 934278"/>
              <a:gd name="connsiteX10" fmla="*/ 2544418 w 2763079"/>
              <a:gd name="connsiteY10" fmla="*/ 457200 h 934278"/>
              <a:gd name="connsiteX11" fmla="*/ 2604053 w 2763079"/>
              <a:gd name="connsiteY11" fmla="*/ 496956 h 934278"/>
              <a:gd name="connsiteX12" fmla="*/ 2663687 w 2763079"/>
              <a:gd name="connsiteY12" fmla="*/ 616226 h 934278"/>
              <a:gd name="connsiteX13" fmla="*/ 2703444 w 2763079"/>
              <a:gd name="connsiteY13" fmla="*/ 675861 h 934278"/>
              <a:gd name="connsiteX14" fmla="*/ 2743200 w 2763079"/>
              <a:gd name="connsiteY14" fmla="*/ 795130 h 934278"/>
              <a:gd name="connsiteX15" fmla="*/ 2763079 w 2763079"/>
              <a:gd name="connsiteY15" fmla="*/ 854765 h 934278"/>
              <a:gd name="connsiteX16" fmla="*/ 2763079 w 2763079"/>
              <a:gd name="connsiteY16" fmla="*/ 934278 h 934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63079" h="934278">
                <a:moveTo>
                  <a:pt x="0" y="0"/>
                </a:moveTo>
                <a:cubicBezTo>
                  <a:pt x="39757" y="19878"/>
                  <a:pt x="78240" y="42539"/>
                  <a:pt x="119270" y="59635"/>
                </a:cubicBezTo>
                <a:cubicBezTo>
                  <a:pt x="157954" y="75753"/>
                  <a:pt x="201057" y="80649"/>
                  <a:pt x="238540" y="99391"/>
                </a:cubicBezTo>
                <a:cubicBezTo>
                  <a:pt x="502225" y="231235"/>
                  <a:pt x="172965" y="71289"/>
                  <a:pt x="377687" y="159026"/>
                </a:cubicBezTo>
                <a:cubicBezTo>
                  <a:pt x="470449" y="198781"/>
                  <a:pt x="463361" y="215917"/>
                  <a:pt x="576470" y="238539"/>
                </a:cubicBezTo>
                <a:cubicBezTo>
                  <a:pt x="609600" y="245165"/>
                  <a:pt x="643265" y="249527"/>
                  <a:pt x="675861" y="258417"/>
                </a:cubicBezTo>
                <a:cubicBezTo>
                  <a:pt x="828260" y="299980"/>
                  <a:pt x="775921" y="312208"/>
                  <a:pt x="954157" y="318052"/>
                </a:cubicBezTo>
                <a:cubicBezTo>
                  <a:pt x="1305214" y="329562"/>
                  <a:pt x="1656522" y="331304"/>
                  <a:pt x="2007705" y="337930"/>
                </a:cubicBezTo>
                <a:cubicBezTo>
                  <a:pt x="2329608" y="378169"/>
                  <a:pt x="2031988" y="327326"/>
                  <a:pt x="2266122" y="397565"/>
                </a:cubicBezTo>
                <a:cubicBezTo>
                  <a:pt x="2317789" y="413065"/>
                  <a:pt x="2436266" y="426540"/>
                  <a:pt x="2484783" y="437322"/>
                </a:cubicBezTo>
                <a:cubicBezTo>
                  <a:pt x="2505238" y="441868"/>
                  <a:pt x="2525676" y="447829"/>
                  <a:pt x="2544418" y="457200"/>
                </a:cubicBezTo>
                <a:cubicBezTo>
                  <a:pt x="2565787" y="467884"/>
                  <a:pt x="2584175" y="483704"/>
                  <a:pt x="2604053" y="496956"/>
                </a:cubicBezTo>
                <a:cubicBezTo>
                  <a:pt x="2717994" y="667871"/>
                  <a:pt x="2581383" y="451618"/>
                  <a:pt x="2663687" y="616226"/>
                </a:cubicBezTo>
                <a:cubicBezTo>
                  <a:pt x="2674371" y="637595"/>
                  <a:pt x="2690192" y="655983"/>
                  <a:pt x="2703444" y="675861"/>
                </a:cubicBezTo>
                <a:lnTo>
                  <a:pt x="2743200" y="795130"/>
                </a:lnTo>
                <a:cubicBezTo>
                  <a:pt x="2749826" y="815008"/>
                  <a:pt x="2763079" y="833811"/>
                  <a:pt x="2763079" y="854765"/>
                </a:cubicBezTo>
                <a:lnTo>
                  <a:pt x="2763079" y="934278"/>
                </a:lnTo>
              </a:path>
            </a:pathLst>
          </a:custGeom>
          <a:noFill/>
          <a:ln w="88900">
            <a:solidFill>
              <a:srgbClr val="FF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6906920" y="4003163"/>
            <a:ext cx="3608680" cy="369332"/>
          </a:xfrm>
          <a:prstGeom prst="rect">
            <a:avLst/>
          </a:prstGeom>
          <a:solidFill>
            <a:schemeClr val="bg1"/>
          </a:solidFill>
          <a:ln>
            <a:solidFill>
              <a:schemeClr val="tx1"/>
            </a:solidFill>
          </a:ln>
        </p:spPr>
        <p:txBody>
          <a:bodyPr wrap="square" rtlCol="0">
            <a:spAutoFit/>
          </a:bodyPr>
          <a:lstStyle/>
          <a:p>
            <a:r>
              <a:rPr lang="en-US" dirty="0"/>
              <a:t>July: US forces liberate Puerto Rico</a:t>
            </a:r>
          </a:p>
        </p:txBody>
      </p:sp>
      <p:pic>
        <p:nvPicPr>
          <p:cNvPr id="5126" name="Picture 6" descr="Image result for spanish american war puerto ric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5097" y="4613046"/>
            <a:ext cx="4953000" cy="2190750"/>
          </a:xfrm>
          <a:prstGeom prst="rect">
            <a:avLst/>
          </a:prstGeom>
          <a:noFill/>
          <a:extLst>
            <a:ext uri="{909E8E84-426E-40DD-AFC4-6F175D3DCCD1}">
              <a14:hiddenFill xmlns:a14="http://schemas.microsoft.com/office/drawing/2010/main">
                <a:solidFill>
                  <a:srgbClr val="FFFFFF"/>
                </a:solidFill>
              </a14:hiddenFill>
            </a:ext>
          </a:extLst>
        </p:spPr>
      </p:pic>
      <p:sp>
        <p:nvSpPr>
          <p:cNvPr id="11" name="Explosion 1 10"/>
          <p:cNvSpPr/>
          <p:nvPr/>
        </p:nvSpPr>
        <p:spPr>
          <a:xfrm>
            <a:off x="4394822" y="2662780"/>
            <a:ext cx="457200" cy="459014"/>
          </a:xfrm>
          <a:prstGeom prst="irregularSeal1">
            <a:avLst/>
          </a:prstGeom>
          <a:solidFill>
            <a:srgbClr val="FF0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Explosion 1 11"/>
          <p:cNvSpPr/>
          <p:nvPr/>
        </p:nvSpPr>
        <p:spPr>
          <a:xfrm>
            <a:off x="7579251" y="3240256"/>
            <a:ext cx="457200" cy="459014"/>
          </a:xfrm>
          <a:prstGeom prst="irregularSeal1">
            <a:avLst/>
          </a:prstGeom>
          <a:solidFill>
            <a:srgbClr val="FF0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2286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1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9" grpId="0" animBg="1"/>
      <p:bldP spid="11"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Image result for assassination headline garfiel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Garfield Assassinati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Rectangle 2"/>
          <p:cNvSpPr/>
          <p:nvPr/>
        </p:nvSpPr>
        <p:spPr>
          <a:xfrm>
            <a:off x="2085825" y="741567"/>
            <a:ext cx="7300781"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The Treaty of Paris - 1898</a:t>
            </a:r>
            <a:endParaRPr lang="en-US" sz="5400" b="0" cap="none" spc="0" dirty="0">
              <a:ln w="0"/>
              <a:solidFill>
                <a:schemeClr val="tx1"/>
              </a:solidFill>
              <a:effectLst>
                <a:outerShdw blurRad="38100" dist="19050" dir="2700000" algn="tl" rotWithShape="0">
                  <a:schemeClr val="dk1">
                    <a:alpha val="40000"/>
                  </a:schemeClr>
                </a:outerShdw>
              </a:effectLst>
            </a:endParaRPr>
          </a:p>
        </p:txBody>
      </p:sp>
      <p:pic>
        <p:nvPicPr>
          <p:cNvPr id="4098" name="Picture 2" descr="Cursive signature in in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1661"/>
            <a:ext cx="4057650" cy="1095376"/>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7445" y="1987826"/>
            <a:ext cx="6324647" cy="529810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12775" y="1987826"/>
            <a:ext cx="4714599" cy="4154984"/>
          </a:xfrm>
          <a:prstGeom prst="rect">
            <a:avLst/>
          </a:prstGeom>
          <a:noFill/>
        </p:spPr>
        <p:txBody>
          <a:bodyPr wrap="square" rtlCol="0">
            <a:spAutoFit/>
          </a:bodyPr>
          <a:lstStyle/>
          <a:p>
            <a:r>
              <a:rPr lang="en-US" sz="2400" dirty="0"/>
              <a:t>-Spanish ask for peace after 3 months of fighting</a:t>
            </a:r>
          </a:p>
          <a:p>
            <a:r>
              <a:rPr lang="en-US" sz="2400" dirty="0"/>
              <a:t>- </a:t>
            </a:r>
            <a:r>
              <a:rPr lang="en-US" sz="2400" b="1" dirty="0"/>
              <a:t>US gets Puerto Rico, Guam, and the Philippines as colonies</a:t>
            </a:r>
          </a:p>
          <a:p>
            <a:r>
              <a:rPr lang="en-US" sz="2400" b="1" dirty="0"/>
              <a:t>-Cuba becomes an “independent” protectorate of the US (it becomes independent in 1902)</a:t>
            </a:r>
          </a:p>
          <a:p>
            <a:r>
              <a:rPr lang="en-US" sz="2400" b="1" dirty="0"/>
              <a:t>-US reserves, via the Platt Amendment, the right to intervene in Cuban affairs, and leases Guantanamo Bay forever.</a:t>
            </a:r>
          </a:p>
        </p:txBody>
      </p:sp>
    </p:spTree>
    <p:extLst>
      <p:ext uri="{BB962C8B-B14F-4D97-AF65-F5344CB8AC3E}">
        <p14:creationId xmlns:p14="http://schemas.microsoft.com/office/powerpoint/2010/main" val="3139103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42" name="Picture 2" descr="Image result for us empire 19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9122" y="0"/>
            <a:ext cx="9144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96170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upload.wikimedia.org/wikipedia/commons/9/9f/Emilio_Aguinaldo_boarding_USS_Vicksbur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7342" y="867318"/>
            <a:ext cx="5153025" cy="461962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839116" y="367757"/>
            <a:ext cx="1696453" cy="52096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0"/>
            <a:ext cx="10515600" cy="1325563"/>
          </a:xfrm>
        </p:spPr>
        <p:txBody>
          <a:bodyPr/>
          <a:lstStyle/>
          <a:p>
            <a:r>
              <a:rPr lang="en-US" dirty="0"/>
              <a:t>Emiliano Aguinaldo and the Philippine War</a:t>
            </a:r>
          </a:p>
        </p:txBody>
      </p:sp>
      <p:pic>
        <p:nvPicPr>
          <p:cNvPr id="1028" name="Picture 4" descr="Flag of the Philippin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05590" y="5566442"/>
            <a:ext cx="2220663" cy="111921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534318" y="1183616"/>
            <a:ext cx="5823284" cy="5293757"/>
          </a:xfrm>
          <a:prstGeom prst="rect">
            <a:avLst/>
          </a:prstGeom>
          <a:noFill/>
        </p:spPr>
        <p:txBody>
          <a:bodyPr wrap="square" rtlCol="0">
            <a:spAutoFit/>
          </a:bodyPr>
          <a:lstStyle/>
          <a:p>
            <a:r>
              <a:rPr lang="en-US" dirty="0"/>
              <a:t>-</a:t>
            </a:r>
            <a:r>
              <a:rPr lang="en-US" b="1" dirty="0"/>
              <a:t>Many Filipinos demanded independence </a:t>
            </a:r>
            <a:r>
              <a:rPr lang="en-US" dirty="0"/>
              <a:t>after the Spanish-American War and were angry the US intended to keep the islands as a territory</a:t>
            </a:r>
          </a:p>
          <a:p>
            <a:endParaRPr lang="en-US" sz="800" dirty="0"/>
          </a:p>
          <a:p>
            <a:r>
              <a:rPr lang="en-US" dirty="0"/>
              <a:t>-</a:t>
            </a:r>
            <a:r>
              <a:rPr lang="en-US" b="1" dirty="0"/>
              <a:t>War broke out between occupying US troops and Filipinos </a:t>
            </a:r>
            <a:r>
              <a:rPr lang="en-US" dirty="0"/>
              <a:t>– seen as an insurrection by the US, a war of independence by the Filipinos</a:t>
            </a:r>
          </a:p>
          <a:p>
            <a:endParaRPr lang="en-US" sz="800" dirty="0"/>
          </a:p>
          <a:p>
            <a:r>
              <a:rPr lang="en-US" dirty="0"/>
              <a:t>-</a:t>
            </a:r>
            <a:r>
              <a:rPr lang="en-US" b="1" dirty="0"/>
              <a:t>Emiliano Aguinaldo was a leader of the Filipino cause</a:t>
            </a:r>
            <a:r>
              <a:rPr lang="en-US" dirty="0"/>
              <a:t>, and considered himself President of the First Filipino Republic. He was captured in 1902</a:t>
            </a:r>
          </a:p>
          <a:p>
            <a:endParaRPr lang="en-US" sz="800" dirty="0"/>
          </a:p>
          <a:p>
            <a:r>
              <a:rPr lang="en-US" dirty="0"/>
              <a:t>-The wars lasted from 1899-1902, and resulted in between 4,000-6,000 American deaths, and between 200,000-1,000,000 Filipino deaths (mostly due to starvation and disease). </a:t>
            </a:r>
          </a:p>
          <a:p>
            <a:endParaRPr lang="en-US" sz="800" dirty="0"/>
          </a:p>
          <a:p>
            <a:r>
              <a:rPr lang="en-US" dirty="0"/>
              <a:t>-US brought in teachers, built schools, and broke the power of the Catholic Church.</a:t>
            </a:r>
          </a:p>
          <a:p>
            <a:endParaRPr lang="en-US" dirty="0"/>
          </a:p>
          <a:p>
            <a:r>
              <a:rPr lang="en-US" dirty="0"/>
              <a:t>-The Philippines finally became independent in 1946.</a:t>
            </a:r>
          </a:p>
        </p:txBody>
      </p:sp>
      <p:pic>
        <p:nvPicPr>
          <p:cNvPr id="1034" name="Picture 10" descr="Image result for the philippines 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583947"/>
            <a:ext cx="2443248" cy="3982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2287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Image result for assassination headline garfiel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Garfield Assassinati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Rectangle 2"/>
          <p:cNvSpPr/>
          <p:nvPr/>
        </p:nvSpPr>
        <p:spPr>
          <a:xfrm>
            <a:off x="2419252" y="160337"/>
            <a:ext cx="7035452"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dirty="0">
                <a:ln/>
                <a:solidFill>
                  <a:schemeClr val="accent4"/>
                </a:solidFill>
              </a:rPr>
              <a:t>The Imperialism Debate</a:t>
            </a:r>
          </a:p>
        </p:txBody>
      </p:sp>
      <p:sp>
        <p:nvSpPr>
          <p:cNvPr id="4" name="TextBox 3"/>
          <p:cNvSpPr txBox="1"/>
          <p:nvPr/>
        </p:nvSpPr>
        <p:spPr>
          <a:xfrm>
            <a:off x="612775" y="1162100"/>
            <a:ext cx="10665740" cy="461665"/>
          </a:xfrm>
          <a:prstGeom prst="rect">
            <a:avLst/>
          </a:prstGeom>
          <a:noFill/>
        </p:spPr>
        <p:txBody>
          <a:bodyPr wrap="none" rtlCol="0">
            <a:spAutoFit/>
          </a:bodyPr>
          <a:lstStyle/>
          <a:p>
            <a:r>
              <a:rPr lang="en-US" sz="2400" dirty="0"/>
              <a:t>Is the United States the kind of country that should start colonies around the world?</a:t>
            </a:r>
          </a:p>
        </p:txBody>
      </p:sp>
      <p:sp>
        <p:nvSpPr>
          <p:cNvPr id="6" name="TextBox 5"/>
          <p:cNvSpPr txBox="1"/>
          <p:nvPr/>
        </p:nvSpPr>
        <p:spPr>
          <a:xfrm>
            <a:off x="5764696" y="2006997"/>
            <a:ext cx="6725478" cy="4801314"/>
          </a:xfrm>
          <a:prstGeom prst="rect">
            <a:avLst/>
          </a:prstGeom>
          <a:noFill/>
        </p:spPr>
        <p:txBody>
          <a:bodyPr wrap="square" rtlCol="0">
            <a:spAutoFit/>
          </a:bodyPr>
          <a:lstStyle/>
          <a:p>
            <a:r>
              <a:rPr lang="en-US" sz="2400" b="1" dirty="0"/>
              <a:t>Pro:</a:t>
            </a:r>
          </a:p>
          <a:p>
            <a:r>
              <a:rPr lang="en-US" sz="2400" b="1" dirty="0"/>
              <a:t>- The US needs the resources of other lands</a:t>
            </a:r>
          </a:p>
          <a:p>
            <a:r>
              <a:rPr lang="en-US" sz="2400" b="1" dirty="0"/>
              <a:t>	</a:t>
            </a:r>
          </a:p>
          <a:p>
            <a:r>
              <a:rPr lang="en-US" sz="2400" b="1" dirty="0"/>
              <a:t>- It will improve our military power</a:t>
            </a:r>
          </a:p>
          <a:p>
            <a:r>
              <a:rPr lang="en-US" sz="2400" b="1" dirty="0"/>
              <a:t>	</a:t>
            </a:r>
          </a:p>
          <a:p>
            <a:r>
              <a:rPr lang="en-US" sz="2400" b="1" dirty="0"/>
              <a:t>- The US is different: we don’t conquer for wealth, 	but to spread democracy and liberty</a:t>
            </a:r>
          </a:p>
          <a:p>
            <a:r>
              <a:rPr lang="en-US" sz="2400" b="1" dirty="0"/>
              <a:t>	</a:t>
            </a:r>
          </a:p>
          <a:p>
            <a:pPr marL="342900" indent="-342900">
              <a:buFontTx/>
              <a:buChar char="-"/>
            </a:pPr>
            <a:r>
              <a:rPr lang="en-US" sz="2400" b="1" dirty="0"/>
              <a:t>The other lands aren’t capable of governing 	themselves, we must civilize them</a:t>
            </a:r>
          </a:p>
          <a:p>
            <a:pPr marL="342900" indent="-342900">
              <a:buFontTx/>
              <a:buChar char="-"/>
            </a:pPr>
            <a:endParaRPr lang="en-US" sz="2400" b="1" dirty="0"/>
          </a:p>
          <a:p>
            <a:pPr marL="342900" indent="-342900">
              <a:buFontTx/>
              <a:buChar char="-"/>
            </a:pPr>
            <a:r>
              <a:rPr lang="en-US" sz="2400" b="1" dirty="0"/>
              <a:t>Our frontier is gone, we must expand to survive</a:t>
            </a:r>
          </a:p>
          <a:p>
            <a:r>
              <a:rPr lang="en-US" dirty="0"/>
              <a:t>	 </a:t>
            </a:r>
          </a:p>
        </p:txBody>
      </p:sp>
      <p:pic>
        <p:nvPicPr>
          <p:cNvPr id="12292" name="Picture 4" descr="Image result for 10,000 miles tip to ti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54597"/>
            <a:ext cx="5864420" cy="4215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5224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ohio.png"/>
          <p:cNvPicPr>
            <a:picLocks noChangeAspect="1"/>
          </p:cNvPicPr>
          <p:nvPr/>
        </p:nvPicPr>
        <p:blipFill>
          <a:blip r:embed="rId2" cstate="print"/>
          <a:stretch>
            <a:fillRect/>
          </a:stretch>
        </p:blipFill>
        <p:spPr>
          <a:xfrm>
            <a:off x="6324600" y="0"/>
            <a:ext cx="3498272" cy="3848100"/>
          </a:xfrm>
          <a:prstGeom prst="rect">
            <a:avLst/>
          </a:prstGeom>
        </p:spPr>
      </p:pic>
      <p:sp>
        <p:nvSpPr>
          <p:cNvPr id="3" name="TextBox 2"/>
          <p:cNvSpPr txBox="1"/>
          <p:nvPr/>
        </p:nvSpPr>
        <p:spPr>
          <a:xfrm>
            <a:off x="361950" y="901126"/>
            <a:ext cx="5702674" cy="1077218"/>
          </a:xfrm>
          <a:prstGeom prst="rect">
            <a:avLst/>
          </a:prstGeom>
          <a:noFill/>
        </p:spPr>
        <p:txBody>
          <a:bodyPr wrap="square" rtlCol="0">
            <a:spAutoFit/>
          </a:bodyPr>
          <a:lstStyle/>
          <a:p>
            <a:r>
              <a:rPr lang="en-US" sz="3200" dirty="0">
                <a:latin typeface="Palatino Linotype" pitchFamily="18" charset="0"/>
              </a:rPr>
              <a:t>Elected in:		1896, 1900	</a:t>
            </a:r>
          </a:p>
        </p:txBody>
      </p:sp>
      <p:sp>
        <p:nvSpPr>
          <p:cNvPr id="4" name="TextBox 3"/>
          <p:cNvSpPr txBox="1"/>
          <p:nvPr/>
        </p:nvSpPr>
        <p:spPr>
          <a:xfrm>
            <a:off x="361950" y="1434525"/>
            <a:ext cx="8686800" cy="584775"/>
          </a:xfrm>
          <a:prstGeom prst="rect">
            <a:avLst/>
          </a:prstGeom>
          <a:noFill/>
        </p:spPr>
        <p:txBody>
          <a:bodyPr wrap="square" rtlCol="0">
            <a:spAutoFit/>
          </a:bodyPr>
          <a:lstStyle/>
          <a:p>
            <a:r>
              <a:rPr lang="en-US" sz="3200" dirty="0">
                <a:latin typeface="Palatino Linotype" pitchFamily="18" charset="0"/>
              </a:rPr>
              <a:t>President from:	1897 - 1901	</a:t>
            </a:r>
          </a:p>
        </p:txBody>
      </p:sp>
      <p:sp>
        <p:nvSpPr>
          <p:cNvPr id="5" name="TextBox 4"/>
          <p:cNvSpPr txBox="1"/>
          <p:nvPr/>
        </p:nvSpPr>
        <p:spPr>
          <a:xfrm>
            <a:off x="361950" y="1994454"/>
            <a:ext cx="5962650" cy="584775"/>
          </a:xfrm>
          <a:prstGeom prst="rect">
            <a:avLst/>
          </a:prstGeom>
          <a:noFill/>
        </p:spPr>
        <p:txBody>
          <a:bodyPr wrap="square" rtlCol="0">
            <a:spAutoFit/>
          </a:bodyPr>
          <a:lstStyle/>
          <a:p>
            <a:r>
              <a:rPr lang="en-US" sz="3200" dirty="0">
                <a:latin typeface="Palatino Linotype" pitchFamily="18" charset="0"/>
              </a:rPr>
              <a:t>Political Party:		Republican</a:t>
            </a:r>
          </a:p>
        </p:txBody>
      </p:sp>
      <p:sp>
        <p:nvSpPr>
          <p:cNvPr id="6" name="TextBox 5"/>
          <p:cNvSpPr txBox="1"/>
          <p:nvPr/>
        </p:nvSpPr>
        <p:spPr>
          <a:xfrm>
            <a:off x="361950" y="2599628"/>
            <a:ext cx="8686800" cy="1077218"/>
          </a:xfrm>
          <a:prstGeom prst="rect">
            <a:avLst/>
          </a:prstGeom>
          <a:noFill/>
        </p:spPr>
        <p:txBody>
          <a:bodyPr wrap="square" rtlCol="0">
            <a:spAutoFit/>
          </a:bodyPr>
          <a:lstStyle/>
          <a:p>
            <a:r>
              <a:rPr lang="en-US" sz="3200" dirty="0">
                <a:latin typeface="Palatino Linotype" pitchFamily="18" charset="0"/>
              </a:rPr>
              <a:t>Home State:		Ohio</a:t>
            </a:r>
          </a:p>
          <a:p>
            <a:r>
              <a:rPr lang="en-US" sz="3200" dirty="0">
                <a:latin typeface="Palatino Linotype" pitchFamily="18" charset="0"/>
              </a:rPr>
              <a:t>					</a:t>
            </a:r>
          </a:p>
        </p:txBody>
      </p:sp>
      <p:pic>
        <p:nvPicPr>
          <p:cNvPr id="2050" name="Picture 2" descr="Cursive signature in in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781" y="48985"/>
            <a:ext cx="4057650" cy="109537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mckinley coi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32587" y="3272589"/>
            <a:ext cx="3478036" cy="347803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mckinley house ohi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66485" y="3467985"/>
            <a:ext cx="5128127" cy="3278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7795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right)">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linds(horizont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Image result for assassination headline garfiel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Garfield Assassinati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218" name="Picture 2" descr="Image result for spanish american w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2510" y="-2286000"/>
            <a:ext cx="7315910" cy="109698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72687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Image result for assassination headline garfiel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Garfield Assassinati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194" name="Picture 2" descr="Image result for spanish american w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974" y="7937"/>
            <a:ext cx="11501969" cy="6850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67183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2" descr="Image result for uncle sam teaching the worl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0097" y="47624"/>
            <a:ext cx="10477500" cy="6810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72610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5713" y="1325563"/>
            <a:ext cx="6706508" cy="4708981"/>
          </a:xfrm>
          <a:prstGeom prst="rect">
            <a:avLst/>
          </a:prstGeom>
          <a:noFill/>
        </p:spPr>
        <p:txBody>
          <a:bodyPr wrap="square" rtlCol="0">
            <a:spAutoFit/>
          </a:bodyPr>
          <a:lstStyle/>
          <a:p>
            <a:r>
              <a:rPr lang="en-US" sz="2400" dirty="0">
                <a:latin typeface="Book Antiqua" panose="02040602050305030304" pitchFamily="18" charset="0"/>
              </a:rPr>
              <a:t>We cannot sit huddled within our own borders and avow ourselves merely an assemblage of well-to-do hucksters who care nothing for what happens beyond. Such a policy would defeat even its own end; for as the nations grow to have ever wider and wider interests, and are brought into closer and closer contact, if we are to hold our own in the struggle for naval and commercial supremacy, we must build up our Dower without our own borders.</a:t>
            </a:r>
          </a:p>
          <a:p>
            <a:r>
              <a:rPr lang="en-US" sz="2400" dirty="0">
                <a:latin typeface="Book Antiqua" panose="02040602050305030304" pitchFamily="18" charset="0"/>
              </a:rPr>
              <a:t>				</a:t>
            </a:r>
            <a:r>
              <a:rPr lang="en-US" sz="2400" i="1" dirty="0">
                <a:latin typeface="Book Antiqua" panose="02040602050305030304" pitchFamily="18" charset="0"/>
              </a:rPr>
              <a:t>-Theodore Roosevelt</a:t>
            </a:r>
            <a:br>
              <a:rPr lang="en-US" dirty="0"/>
            </a:br>
            <a:endParaRPr lang="en-US" dirty="0"/>
          </a:p>
          <a:p>
            <a:endParaRPr lang="en-US" dirty="0"/>
          </a:p>
        </p:txBody>
      </p:sp>
      <p:sp>
        <p:nvSpPr>
          <p:cNvPr id="5" name="Title 4"/>
          <p:cNvSpPr>
            <a:spLocks noGrp="1"/>
          </p:cNvSpPr>
          <p:nvPr>
            <p:ph type="title"/>
          </p:nvPr>
        </p:nvSpPr>
        <p:spPr>
          <a:xfrm>
            <a:off x="0" y="0"/>
            <a:ext cx="10515600" cy="1325563"/>
          </a:xfrm>
        </p:spPr>
        <p:txBody>
          <a:bodyPr/>
          <a:lstStyle/>
          <a:p>
            <a:r>
              <a:rPr lang="en-US" dirty="0"/>
              <a:t>Pro-Imperialism</a:t>
            </a:r>
          </a:p>
        </p:txBody>
      </p:sp>
      <p:pic>
        <p:nvPicPr>
          <p:cNvPr id="1026" name="Picture 2" descr="Image result for theodore Roosevelt unifor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38474" y="132347"/>
            <a:ext cx="4994954" cy="66012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76457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dirty="0"/>
              <a:t>The White Man’s Burden</a:t>
            </a:r>
          </a:p>
        </p:txBody>
      </p:sp>
      <p:sp>
        <p:nvSpPr>
          <p:cNvPr id="3" name="TextBox 2"/>
          <p:cNvSpPr txBox="1"/>
          <p:nvPr/>
        </p:nvSpPr>
        <p:spPr>
          <a:xfrm>
            <a:off x="87170" y="1325563"/>
            <a:ext cx="3617843" cy="5078313"/>
          </a:xfrm>
          <a:prstGeom prst="rect">
            <a:avLst/>
          </a:prstGeom>
          <a:noFill/>
        </p:spPr>
        <p:txBody>
          <a:bodyPr wrap="square" rtlCol="0">
            <a:spAutoFit/>
          </a:bodyPr>
          <a:lstStyle/>
          <a:p>
            <a:r>
              <a:rPr lang="en-US" dirty="0"/>
              <a:t>Take up the White Man's burden —</a:t>
            </a:r>
            <a:br>
              <a:rPr lang="en-US" dirty="0"/>
            </a:br>
            <a:r>
              <a:rPr lang="en-US" dirty="0"/>
              <a:t>Send forth the best ye breed —</a:t>
            </a:r>
            <a:br>
              <a:rPr lang="en-US" dirty="0"/>
            </a:br>
            <a:r>
              <a:rPr lang="en-US" dirty="0"/>
              <a:t>Go bind your sons to exile</a:t>
            </a:r>
            <a:br>
              <a:rPr lang="en-US" dirty="0"/>
            </a:br>
            <a:r>
              <a:rPr lang="en-US" dirty="0"/>
              <a:t>To serve your captives' need;</a:t>
            </a:r>
            <a:br>
              <a:rPr lang="en-US" dirty="0"/>
            </a:br>
            <a:r>
              <a:rPr lang="en-US" dirty="0"/>
              <a:t>To wait in heavy harness,</a:t>
            </a:r>
            <a:br>
              <a:rPr lang="en-US" dirty="0"/>
            </a:br>
            <a:r>
              <a:rPr lang="en-US" dirty="0"/>
              <a:t>On fluttered folk and wild —</a:t>
            </a:r>
            <a:br>
              <a:rPr lang="en-US" dirty="0"/>
            </a:br>
            <a:r>
              <a:rPr lang="en-US" dirty="0"/>
              <a:t>Your new-caught, sullen peoples,</a:t>
            </a:r>
            <a:br>
              <a:rPr lang="en-US" dirty="0"/>
            </a:br>
            <a:r>
              <a:rPr lang="en-US" dirty="0"/>
              <a:t>Half-devil and half-child…</a:t>
            </a:r>
          </a:p>
          <a:p>
            <a:endParaRPr lang="en-US" dirty="0"/>
          </a:p>
          <a:p>
            <a:r>
              <a:rPr lang="en-US" dirty="0"/>
              <a:t>Take up the White Man's burden —</a:t>
            </a:r>
            <a:br>
              <a:rPr lang="en-US" dirty="0"/>
            </a:br>
            <a:r>
              <a:rPr lang="en-US" dirty="0"/>
              <a:t>The savage wars of peace —</a:t>
            </a:r>
            <a:br>
              <a:rPr lang="en-US" dirty="0"/>
            </a:br>
            <a:r>
              <a:rPr lang="en-US" dirty="0"/>
              <a:t>Fill full the mouth of Famine</a:t>
            </a:r>
            <a:br>
              <a:rPr lang="en-US" dirty="0"/>
            </a:br>
            <a:r>
              <a:rPr lang="en-US" dirty="0"/>
              <a:t>And bid the sickness cease;</a:t>
            </a:r>
            <a:br>
              <a:rPr lang="en-US" dirty="0"/>
            </a:br>
            <a:r>
              <a:rPr lang="en-US" dirty="0"/>
              <a:t>And when your goal is nearest</a:t>
            </a:r>
            <a:br>
              <a:rPr lang="en-US" dirty="0"/>
            </a:br>
            <a:r>
              <a:rPr lang="en-US" dirty="0"/>
              <a:t>The end for others sought,</a:t>
            </a:r>
            <a:br>
              <a:rPr lang="en-US" dirty="0"/>
            </a:br>
            <a:r>
              <a:rPr lang="en-US" dirty="0"/>
              <a:t>Watch sloth and heathen Folly</a:t>
            </a:r>
            <a:br>
              <a:rPr lang="en-US" dirty="0"/>
            </a:br>
            <a:r>
              <a:rPr lang="en-US" dirty="0"/>
              <a:t>Bring all your hopes to </a:t>
            </a:r>
            <a:r>
              <a:rPr lang="en-US" dirty="0" err="1"/>
              <a:t>nought</a:t>
            </a:r>
            <a:r>
              <a:rPr lang="en-US" dirty="0"/>
              <a:t>…</a:t>
            </a:r>
          </a:p>
          <a:p>
            <a:endParaRPr lang="en-US" dirty="0"/>
          </a:p>
        </p:txBody>
      </p:sp>
      <p:sp>
        <p:nvSpPr>
          <p:cNvPr id="4" name="TextBox 3"/>
          <p:cNvSpPr txBox="1"/>
          <p:nvPr/>
        </p:nvSpPr>
        <p:spPr>
          <a:xfrm>
            <a:off x="3809091" y="1325563"/>
            <a:ext cx="3835474" cy="5909310"/>
          </a:xfrm>
          <a:prstGeom prst="rect">
            <a:avLst/>
          </a:prstGeom>
          <a:noFill/>
        </p:spPr>
        <p:txBody>
          <a:bodyPr wrap="none" rtlCol="0">
            <a:spAutoFit/>
          </a:bodyPr>
          <a:lstStyle/>
          <a:p>
            <a:r>
              <a:rPr lang="en-US" dirty="0"/>
              <a:t>Take up the White Man's burden —</a:t>
            </a:r>
            <a:br>
              <a:rPr lang="en-US" dirty="0"/>
            </a:br>
            <a:r>
              <a:rPr lang="en-US" dirty="0"/>
              <a:t>Ye dare not stoop to less — </a:t>
            </a:r>
            <a:br>
              <a:rPr lang="en-US" dirty="0"/>
            </a:br>
            <a:r>
              <a:rPr lang="en-US" dirty="0"/>
              <a:t>Nor call too loud on Freedom</a:t>
            </a:r>
            <a:br>
              <a:rPr lang="en-US" dirty="0"/>
            </a:br>
            <a:r>
              <a:rPr lang="en-US" dirty="0"/>
              <a:t>To cloak your weariness;</a:t>
            </a:r>
            <a:br>
              <a:rPr lang="en-US" dirty="0"/>
            </a:br>
            <a:r>
              <a:rPr lang="en-US" dirty="0"/>
              <a:t>By all ye cry or whisper,</a:t>
            </a:r>
            <a:br>
              <a:rPr lang="en-US" dirty="0"/>
            </a:br>
            <a:r>
              <a:rPr lang="en-US" dirty="0"/>
              <a:t>By all ye leave or do,</a:t>
            </a:r>
            <a:br>
              <a:rPr lang="en-US" dirty="0"/>
            </a:br>
            <a:r>
              <a:rPr lang="en-US" dirty="0"/>
              <a:t>The silent, sullen peoples</a:t>
            </a:r>
            <a:br>
              <a:rPr lang="en-US" dirty="0"/>
            </a:br>
            <a:r>
              <a:rPr lang="en-US" dirty="0"/>
              <a:t>Shall weigh your gods and you.</a:t>
            </a:r>
          </a:p>
          <a:p>
            <a:endParaRPr lang="en-US" dirty="0"/>
          </a:p>
          <a:p>
            <a:r>
              <a:rPr lang="en-US" dirty="0"/>
              <a:t>Take up the White Man's burden —</a:t>
            </a:r>
            <a:br>
              <a:rPr lang="en-US" dirty="0"/>
            </a:br>
            <a:r>
              <a:rPr lang="en-US" dirty="0"/>
              <a:t>Have done with childish days —</a:t>
            </a:r>
            <a:br>
              <a:rPr lang="en-US" dirty="0"/>
            </a:br>
            <a:r>
              <a:rPr lang="en-US" dirty="0"/>
              <a:t>The lightly proffered laurel,</a:t>
            </a:r>
            <a:br>
              <a:rPr lang="en-US" dirty="0"/>
            </a:br>
            <a:r>
              <a:rPr lang="en-US" dirty="0"/>
              <a:t>The easy, ungrudged praise.</a:t>
            </a:r>
            <a:br>
              <a:rPr lang="en-US" dirty="0"/>
            </a:br>
            <a:r>
              <a:rPr lang="en-US" dirty="0"/>
              <a:t>Comes now, to search your manhood</a:t>
            </a:r>
            <a:br>
              <a:rPr lang="en-US" dirty="0"/>
            </a:br>
            <a:r>
              <a:rPr lang="en-US" dirty="0"/>
              <a:t>Through all the thankless years</a:t>
            </a:r>
            <a:br>
              <a:rPr lang="en-US" dirty="0"/>
            </a:br>
            <a:r>
              <a:rPr lang="en-US" dirty="0"/>
              <a:t>Cold, edged with dear-bought wisdom,</a:t>
            </a:r>
            <a:br>
              <a:rPr lang="en-US" dirty="0"/>
            </a:br>
            <a:r>
              <a:rPr lang="en-US" dirty="0"/>
              <a:t>The judgment of your peers!</a:t>
            </a:r>
          </a:p>
          <a:p>
            <a:r>
              <a:rPr lang="en-US" dirty="0"/>
              <a:t>	</a:t>
            </a:r>
          </a:p>
          <a:p>
            <a:r>
              <a:rPr lang="en-US" dirty="0"/>
              <a:t>	-Rudyard Kipling</a:t>
            </a:r>
            <a:br>
              <a:rPr lang="en-US" dirty="0"/>
            </a:br>
            <a:endParaRPr lang="en-US" dirty="0"/>
          </a:p>
          <a:p>
            <a:endParaRPr lang="en-US" dirty="0"/>
          </a:p>
        </p:txBody>
      </p:sp>
      <p:pic>
        <p:nvPicPr>
          <p:cNvPr id="7" name="Picture 2" descr="https://upload.wikimedia.org/wikipedia/commons/thumb/9/95/1890sc_Pears_Soap_Ad.jpg/800px-1890sc_Pears_Soap_A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44565" y="0"/>
            <a:ext cx="455302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74326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Image result for assassination headline garfiel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Garfield Assassinati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Rectangle 2"/>
          <p:cNvSpPr/>
          <p:nvPr/>
        </p:nvSpPr>
        <p:spPr>
          <a:xfrm>
            <a:off x="2419252" y="160337"/>
            <a:ext cx="7035452"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dirty="0">
                <a:ln/>
                <a:solidFill>
                  <a:schemeClr val="accent4"/>
                </a:solidFill>
              </a:rPr>
              <a:t>The Imperialism Debate</a:t>
            </a:r>
          </a:p>
        </p:txBody>
      </p:sp>
      <p:sp>
        <p:nvSpPr>
          <p:cNvPr id="4" name="TextBox 3"/>
          <p:cNvSpPr txBox="1"/>
          <p:nvPr/>
        </p:nvSpPr>
        <p:spPr>
          <a:xfrm>
            <a:off x="612775" y="1083667"/>
            <a:ext cx="10665740" cy="461665"/>
          </a:xfrm>
          <a:prstGeom prst="rect">
            <a:avLst/>
          </a:prstGeom>
          <a:noFill/>
        </p:spPr>
        <p:txBody>
          <a:bodyPr wrap="none" rtlCol="0">
            <a:spAutoFit/>
          </a:bodyPr>
          <a:lstStyle/>
          <a:p>
            <a:r>
              <a:rPr lang="en-US" sz="2400" dirty="0"/>
              <a:t>Is the United States the kind of country that should start colonies around the world?</a:t>
            </a:r>
          </a:p>
        </p:txBody>
      </p:sp>
      <p:sp>
        <p:nvSpPr>
          <p:cNvPr id="6" name="TextBox 5"/>
          <p:cNvSpPr txBox="1"/>
          <p:nvPr/>
        </p:nvSpPr>
        <p:spPr>
          <a:xfrm>
            <a:off x="5764696" y="2006997"/>
            <a:ext cx="6194693" cy="4431983"/>
          </a:xfrm>
          <a:prstGeom prst="rect">
            <a:avLst/>
          </a:prstGeom>
          <a:noFill/>
        </p:spPr>
        <p:txBody>
          <a:bodyPr wrap="square" rtlCol="0">
            <a:spAutoFit/>
          </a:bodyPr>
          <a:lstStyle/>
          <a:p>
            <a:r>
              <a:rPr lang="en-US" sz="2400" b="1" dirty="0"/>
              <a:t>Con:</a:t>
            </a:r>
          </a:p>
          <a:p>
            <a:r>
              <a:rPr lang="en-US" sz="2400" b="1" dirty="0"/>
              <a:t>- Violates the American belief in “government by the consent of the governed”</a:t>
            </a:r>
          </a:p>
          <a:p>
            <a:r>
              <a:rPr lang="en-US" sz="2400" b="1" dirty="0"/>
              <a:t>	</a:t>
            </a:r>
          </a:p>
          <a:p>
            <a:pPr marL="342900" indent="-342900">
              <a:buFontTx/>
              <a:buChar char="-"/>
            </a:pPr>
            <a:r>
              <a:rPr lang="en-US" sz="2400" b="1" dirty="0"/>
              <a:t>We were once a colony, we had no business colonizing others</a:t>
            </a:r>
          </a:p>
          <a:p>
            <a:endParaRPr lang="en-US" sz="2400" b="1" dirty="0"/>
          </a:p>
          <a:p>
            <a:pPr marL="342900" indent="-342900">
              <a:buFontTx/>
              <a:buChar char="-"/>
            </a:pPr>
            <a:r>
              <a:rPr lang="en-US" sz="2400" b="1" dirty="0"/>
              <a:t>Hostile to liberty, leads to militarism</a:t>
            </a:r>
          </a:p>
          <a:p>
            <a:pPr marL="342900" indent="-342900">
              <a:buFontTx/>
              <a:buChar char="-"/>
            </a:pPr>
            <a:endParaRPr lang="en-US" sz="2400" b="1" dirty="0"/>
          </a:p>
          <a:p>
            <a:r>
              <a:rPr lang="en-US" sz="2400" b="1" dirty="0"/>
              <a:t>- There was a limited amount of racism involved</a:t>
            </a:r>
          </a:p>
          <a:p>
            <a:r>
              <a:rPr lang="en-US" dirty="0"/>
              <a:t>	 </a:t>
            </a:r>
          </a:p>
        </p:txBody>
      </p:sp>
      <p:pic>
        <p:nvPicPr>
          <p:cNvPr id="15362" name="Picture 2" descr="Image result for anti-imperialist carto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775" y="1545332"/>
            <a:ext cx="4494642" cy="53126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81919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Image result for mark twain anti-imperialist leagu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4579" y="-141226"/>
            <a:ext cx="8237396" cy="7175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40711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2" name="Picture 6" descr="Image result for anti-imperialist carto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4916" y="-35256"/>
            <a:ext cx="6817430" cy="68932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12364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69" y="-178904"/>
            <a:ext cx="10515600" cy="1325563"/>
          </a:xfrm>
        </p:spPr>
        <p:txBody>
          <a:bodyPr/>
          <a:lstStyle/>
          <a:p>
            <a:r>
              <a:rPr lang="en-US" dirty="0"/>
              <a:t>Anti-Imperialist View</a:t>
            </a:r>
          </a:p>
        </p:txBody>
      </p:sp>
      <p:sp>
        <p:nvSpPr>
          <p:cNvPr id="4" name="TextBox 3"/>
          <p:cNvSpPr txBox="1"/>
          <p:nvPr/>
        </p:nvSpPr>
        <p:spPr>
          <a:xfrm rot="10800000" flipV="1">
            <a:off x="226318" y="479949"/>
            <a:ext cx="6790708" cy="6740307"/>
          </a:xfrm>
          <a:prstGeom prst="rect">
            <a:avLst/>
          </a:prstGeom>
          <a:noFill/>
        </p:spPr>
        <p:txBody>
          <a:bodyPr wrap="square" rtlCol="0">
            <a:spAutoFit/>
          </a:bodyPr>
          <a:lstStyle/>
          <a:p>
            <a:r>
              <a:rPr lang="en-US" dirty="0"/>
              <a:t>	</a:t>
            </a:r>
          </a:p>
          <a:p>
            <a:r>
              <a:rPr lang="en-US" dirty="0"/>
              <a:t>	I left these shores, at Vancouver, a red-hot imperialist. I wanted the American eagle to go screaming into the Pacific. It seemed tiresome and tame for it to content itself with the Rockies. Why not spread its wings over the Philippines, I asked myself? And I thought it would be a real good thing to do.</a:t>
            </a:r>
          </a:p>
          <a:p>
            <a:r>
              <a:rPr lang="en-US" dirty="0"/>
              <a:t>	I said to myself, here are a people who have suffered for three centuries. We can make them as free as ourselves, give them a government and country of their own, put a miniature of the American constitution afloat in the Pacific, start a brand new republic to take its place among the free nations of the world. It seemed to me a great task to which we had addressed ourselves.</a:t>
            </a:r>
          </a:p>
          <a:p>
            <a:r>
              <a:rPr lang="en-US" dirty="0"/>
              <a:t>	But I have thought some more, since then, and I have read carefully the treaty of Paris, and I have seen that we do not intend to free, but to subjugate the people of the Philippines. We have gone there to conquer, not to redeem. We have also pledged the power of this country to maintain and protect the abominable system established in the Philippines by the Friars.</a:t>
            </a:r>
          </a:p>
          <a:p>
            <a:r>
              <a:rPr lang="en-US" dirty="0"/>
              <a:t>	It should, it seems to me, be our pleasure and duty to make those people free, and let them deal with their own domestic questions in their own way. And so I am an anti-imperialist. I am opposed to having the eagle put its talons on any other land. </a:t>
            </a:r>
          </a:p>
          <a:p>
            <a:r>
              <a:rPr lang="en-US" dirty="0"/>
              <a:t>				– Mark Twain</a:t>
            </a:r>
          </a:p>
          <a:p>
            <a:endParaRPr lang="en-US" dirty="0"/>
          </a:p>
        </p:txBody>
      </p:sp>
      <p:pic>
        <p:nvPicPr>
          <p:cNvPr id="13314" name="Picture 2"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6952" y="479949"/>
            <a:ext cx="4222435" cy="6088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24174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69" y="-178904"/>
            <a:ext cx="10515600" cy="1325563"/>
          </a:xfrm>
        </p:spPr>
        <p:txBody>
          <a:bodyPr/>
          <a:lstStyle/>
          <a:p>
            <a:r>
              <a:rPr lang="en-US" dirty="0"/>
              <a:t>Anti-Imperialist View</a:t>
            </a:r>
          </a:p>
        </p:txBody>
      </p:sp>
      <p:sp>
        <p:nvSpPr>
          <p:cNvPr id="4" name="TextBox 3"/>
          <p:cNvSpPr txBox="1"/>
          <p:nvPr/>
        </p:nvSpPr>
        <p:spPr>
          <a:xfrm rot="10800000" flipV="1">
            <a:off x="226318" y="889568"/>
            <a:ext cx="6790708" cy="5632311"/>
          </a:xfrm>
          <a:prstGeom prst="rect">
            <a:avLst/>
          </a:prstGeom>
          <a:noFill/>
        </p:spPr>
        <p:txBody>
          <a:bodyPr wrap="square" rtlCol="0">
            <a:spAutoFit/>
          </a:bodyPr>
          <a:lstStyle/>
          <a:p>
            <a:r>
              <a:rPr lang="en-US" dirty="0">
                <a:latin typeface="Book Antiqua" panose="02040602050305030304" pitchFamily="18" charset="0"/>
              </a:rPr>
              <a:t>We [Southern Democrats] understand and realize what it is to have two races side by side that can not mix or mingle without deterioration and injury to both and the ultimate destruction of the civilization of the higher. We of the South have borne this white man’s burden of a colored race in our midst since their emancipation and before. It was a burden upon our manhood and our ideas of liberty before they were emancipated. It is still a burden, although they have been granted the franchise. It clings to us like the shirt of Nessus, and we are not responsible, because we inherited it, and your fathers as well as ours are responsible for the presence amongst us of that people. Why do we as a people want to incorporate into our citizenship ten millions more of different or of differing races, three or four of them?...</a:t>
            </a:r>
          </a:p>
          <a:p>
            <a:endParaRPr lang="en-US" dirty="0">
              <a:latin typeface="Book Antiqua" panose="02040602050305030304" pitchFamily="18" charset="0"/>
            </a:endParaRPr>
          </a:p>
          <a:p>
            <a:r>
              <a:rPr lang="en-US" dirty="0">
                <a:latin typeface="Book Antiqua" panose="02040602050305030304" pitchFamily="18" charset="0"/>
              </a:rPr>
              <a:t>Those peoples are not suited to our institutions. They are not ready for liberty as we understand it. They do not want it. Why are we bent on forcing upon them a civilization not suited to them and which only means in their view degradation and a loss of self-respect, which is worse than the loss of life itself?</a:t>
            </a:r>
          </a:p>
          <a:p>
            <a:r>
              <a:rPr lang="en-US" dirty="0">
                <a:latin typeface="Book Antiqua" panose="02040602050305030304" pitchFamily="18" charset="0"/>
              </a:rPr>
              <a:t>	</a:t>
            </a:r>
            <a:r>
              <a:rPr lang="en-US" i="1" dirty="0">
                <a:latin typeface="Book Antiqua" panose="02040602050305030304" pitchFamily="18" charset="0"/>
              </a:rPr>
              <a:t>-Senator Benjamin Tillman (D-South Carolina)</a:t>
            </a:r>
          </a:p>
        </p:txBody>
      </p:sp>
      <p:pic>
        <p:nvPicPr>
          <p:cNvPr id="2050" name="Picture 2" descr="Image result for Benjamin tillman missing lin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7017026" y="156355"/>
            <a:ext cx="5035826" cy="65212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90834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5565" y="0"/>
            <a:ext cx="5383205" cy="1569660"/>
          </a:xfrm>
          <a:prstGeom prst="rect">
            <a:avLst/>
          </a:prstGeom>
          <a:noFill/>
        </p:spPr>
        <p:txBody>
          <a:bodyPr wrap="none" lIns="91440" tIns="45720" rIns="91440" bIns="45720">
            <a:spAutoFit/>
          </a:bodyPr>
          <a:lstStyle/>
          <a:p>
            <a:pPr algn="ctr"/>
            <a:r>
              <a:rPr lang="en-US" sz="9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Playbill" panose="040506030A0602020202" pitchFamily="82" charset="0"/>
              </a:rPr>
              <a:t>Election of 1896</a:t>
            </a:r>
          </a:p>
        </p:txBody>
      </p:sp>
      <p:sp>
        <p:nvSpPr>
          <p:cNvPr id="3" name="TextBox 2"/>
          <p:cNvSpPr txBox="1"/>
          <p:nvPr/>
        </p:nvSpPr>
        <p:spPr>
          <a:xfrm>
            <a:off x="445830" y="1731314"/>
            <a:ext cx="5184541" cy="1384995"/>
          </a:xfrm>
          <a:prstGeom prst="rect">
            <a:avLst/>
          </a:prstGeom>
          <a:noFill/>
        </p:spPr>
        <p:txBody>
          <a:bodyPr wrap="square" rtlCol="0">
            <a:spAutoFit/>
          </a:bodyPr>
          <a:lstStyle/>
          <a:p>
            <a:r>
              <a:rPr lang="en-US" sz="2800" dirty="0">
                <a:latin typeface="Baskerville Old Face" panose="02020602080505020303" pitchFamily="18" charset="0"/>
              </a:rPr>
              <a:t>Republican:  271</a:t>
            </a:r>
          </a:p>
          <a:p>
            <a:r>
              <a:rPr lang="en-US" sz="2800" dirty="0">
                <a:latin typeface="Baskerville Old Face" panose="02020602080505020303" pitchFamily="18" charset="0"/>
              </a:rPr>
              <a:t>President: William McKinley</a:t>
            </a:r>
          </a:p>
          <a:p>
            <a:r>
              <a:rPr lang="en-US" sz="2800" dirty="0">
                <a:latin typeface="Baskerville Old Face" panose="02020602080505020303" pitchFamily="18" charset="0"/>
              </a:rPr>
              <a:t>Vice President: Garret Hobart</a:t>
            </a:r>
          </a:p>
        </p:txBody>
      </p:sp>
      <p:sp>
        <p:nvSpPr>
          <p:cNvPr id="6" name="TextBox 5"/>
          <p:cNvSpPr txBox="1"/>
          <p:nvPr/>
        </p:nvSpPr>
        <p:spPr>
          <a:xfrm>
            <a:off x="445830" y="3277963"/>
            <a:ext cx="5184541" cy="1384995"/>
          </a:xfrm>
          <a:prstGeom prst="rect">
            <a:avLst/>
          </a:prstGeom>
          <a:noFill/>
        </p:spPr>
        <p:txBody>
          <a:bodyPr wrap="square" rtlCol="0">
            <a:spAutoFit/>
          </a:bodyPr>
          <a:lstStyle/>
          <a:p>
            <a:r>
              <a:rPr lang="en-US" sz="2800" dirty="0">
                <a:latin typeface="Baskerville Old Face" panose="02020602080505020303" pitchFamily="18" charset="0"/>
              </a:rPr>
              <a:t>Democratic: 176</a:t>
            </a:r>
          </a:p>
          <a:p>
            <a:r>
              <a:rPr lang="en-US" sz="2800" dirty="0">
                <a:latin typeface="Baskerville Old Face" panose="02020602080505020303" pitchFamily="18" charset="0"/>
              </a:rPr>
              <a:t>President: William Jennings Bryan</a:t>
            </a:r>
          </a:p>
          <a:p>
            <a:r>
              <a:rPr lang="en-US" sz="2800" dirty="0">
                <a:latin typeface="Baskerville Old Face" panose="02020602080505020303" pitchFamily="18" charset="0"/>
              </a:rPr>
              <a:t>Vice President: Arthur Sewall</a:t>
            </a:r>
          </a:p>
        </p:txBody>
      </p:sp>
      <p:pic>
        <p:nvPicPr>
          <p:cNvPr id="5122" name="Picture 2" descr="https://upload.wikimedia.org/wikipedia/commons/thumb/7/74/ElectoralCollege1896.svg/1020px-ElectoralCollege1896.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7805" y="138159"/>
            <a:ext cx="5400675" cy="3139804"/>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 result for cross of gold spee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1085" y="3529692"/>
            <a:ext cx="4641397" cy="3094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54816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9232" y="0"/>
            <a:ext cx="10046368" cy="1325563"/>
          </a:xfrm>
        </p:spPr>
        <p:txBody>
          <a:bodyPr/>
          <a:lstStyle/>
          <a:p>
            <a:r>
              <a:rPr lang="en-US" dirty="0"/>
              <a:t>Hay Open Door Policy</a:t>
            </a:r>
          </a:p>
        </p:txBody>
      </p:sp>
      <p:pic>
        <p:nvPicPr>
          <p:cNvPr id="2050" name="Picture 2" descr="File:China imperialism carto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51249" y="934368"/>
            <a:ext cx="4238625" cy="570547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15733" y="1074215"/>
            <a:ext cx="7147593" cy="5262979"/>
          </a:xfrm>
          <a:prstGeom prst="rect">
            <a:avLst/>
          </a:prstGeom>
          <a:noFill/>
        </p:spPr>
        <p:txBody>
          <a:bodyPr wrap="square" rtlCol="0">
            <a:spAutoFit/>
          </a:bodyPr>
          <a:lstStyle/>
          <a:p>
            <a:r>
              <a:rPr lang="en-US" sz="2400" dirty="0"/>
              <a:t>Many European Powers (Britain, France, Germany, Russia, and also Japan) were dividing China into “spheres of influence.”</a:t>
            </a:r>
          </a:p>
          <a:p>
            <a:r>
              <a:rPr lang="en-US" sz="2400" b="1" dirty="0"/>
              <a:t>The US did not want to colonize China, but wanted to maintain trading rights within the nation</a:t>
            </a:r>
          </a:p>
          <a:p>
            <a:pPr marL="342900" indent="-342900">
              <a:buFontTx/>
              <a:buChar char="-"/>
            </a:pPr>
            <a:r>
              <a:rPr lang="en-US" sz="2400" b="1" dirty="0"/>
              <a:t>US Secretary of State John Hay proposed that all countries allow open access to the Chinese market, that China keep its independence, and the goal of the US was to keep China intact</a:t>
            </a:r>
          </a:p>
          <a:p>
            <a:pPr marL="342900" indent="-342900">
              <a:buFontTx/>
              <a:buChar char="-"/>
            </a:pPr>
            <a:r>
              <a:rPr lang="en-US" sz="2400" dirty="0"/>
              <a:t>All countries agree except Russia, but the Europeans dominate China for decades</a:t>
            </a:r>
          </a:p>
          <a:p>
            <a:pPr marL="342900" indent="-342900">
              <a:buFontTx/>
              <a:buChar char="-"/>
            </a:pPr>
            <a:r>
              <a:rPr lang="en-US" sz="2400" dirty="0"/>
              <a:t>Boxer Rebellion: Chinese rebels attempt to drive out or kill all non-Chinese. The “Boxers” are defeated by 20,000 troops from 8 nations (including the US).</a:t>
            </a:r>
          </a:p>
        </p:txBody>
      </p:sp>
      <p:pic>
        <p:nvPicPr>
          <p:cNvPr id="1026" name="Picture 2" descr="Image result for china spheres of influen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6247" y="729463"/>
            <a:ext cx="4995753" cy="5977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9282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1026"/>
                                        </p:tgtEl>
                                      </p:cBhvr>
                                    </p:animEffect>
                                    <p:set>
                                      <p:cBhvr>
                                        <p:cTn id="7" dur="1" fill="hold">
                                          <p:stCondLst>
                                            <p:cond delay="499"/>
                                          </p:stCondLst>
                                        </p:cTn>
                                        <p:tgtEl>
                                          <p:spTgt spid="102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2" descr="Siege of Peking, Boxer Rebell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1691" y="238543"/>
            <a:ext cx="10295180" cy="63186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04408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Image result for assassination headline garfiel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Garfield Assassinati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TextBox 3"/>
          <p:cNvSpPr txBox="1"/>
          <p:nvPr/>
        </p:nvSpPr>
        <p:spPr>
          <a:xfrm>
            <a:off x="5003961" y="1949328"/>
            <a:ext cx="6959099" cy="3785652"/>
          </a:xfrm>
          <a:prstGeom prst="rect">
            <a:avLst/>
          </a:prstGeom>
          <a:noFill/>
        </p:spPr>
        <p:txBody>
          <a:bodyPr wrap="square" rtlCol="0">
            <a:spAutoFit/>
          </a:bodyPr>
          <a:lstStyle/>
          <a:p>
            <a:pPr marL="342900" indent="-342900">
              <a:buFontTx/>
              <a:buChar char="-"/>
            </a:pPr>
            <a:r>
              <a:rPr lang="en-US" sz="2400" b="1" dirty="0"/>
              <a:t>September 6, 1901: William McKinley is assassinated by Leon </a:t>
            </a:r>
            <a:r>
              <a:rPr lang="en-US" sz="2400" b="1" dirty="0" err="1"/>
              <a:t>Czolgosz</a:t>
            </a:r>
            <a:r>
              <a:rPr lang="en-US" sz="2400" b="1" dirty="0"/>
              <a:t>, an anarchist, in Buffalo NY</a:t>
            </a:r>
          </a:p>
          <a:p>
            <a:pPr marL="342900" indent="-342900">
              <a:buFontTx/>
              <a:buChar char="-"/>
            </a:pPr>
            <a:r>
              <a:rPr lang="en-US" sz="2400" dirty="0"/>
              <a:t>McKinley dies September 14.</a:t>
            </a:r>
          </a:p>
          <a:p>
            <a:pPr marL="342900" indent="-342900">
              <a:buFontTx/>
              <a:buChar char="-"/>
            </a:pPr>
            <a:r>
              <a:rPr lang="en-US" sz="2400" dirty="0" err="1"/>
              <a:t>Czolgosz</a:t>
            </a:r>
            <a:r>
              <a:rPr lang="en-US" sz="2400" dirty="0"/>
              <a:t> is sent to the electric chair in October</a:t>
            </a:r>
          </a:p>
          <a:p>
            <a:pPr marL="342900" indent="-342900">
              <a:buFontTx/>
              <a:buChar char="-"/>
            </a:pPr>
            <a:r>
              <a:rPr lang="en-US" sz="2400" dirty="0"/>
              <a:t>Congress authorizes the Secret Service, the anti-counterfeit money agency,  to protect the President in 1902.</a:t>
            </a:r>
          </a:p>
          <a:p>
            <a:pPr marL="342900" indent="-342900">
              <a:buFontTx/>
              <a:buChar char="-"/>
            </a:pPr>
            <a:endParaRPr lang="en-US" sz="2400" dirty="0"/>
          </a:p>
          <a:p>
            <a:pPr marL="342900" indent="-342900">
              <a:buFontTx/>
              <a:buChar char="-"/>
            </a:pPr>
            <a:endParaRPr lang="en-US" sz="2400" dirty="0"/>
          </a:p>
        </p:txBody>
      </p:sp>
      <p:sp>
        <p:nvSpPr>
          <p:cNvPr id="3" name="Rectangle 2"/>
          <p:cNvSpPr/>
          <p:nvPr/>
        </p:nvSpPr>
        <p:spPr>
          <a:xfrm>
            <a:off x="2476671" y="741567"/>
            <a:ext cx="6519093"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McKinley Assassinated</a:t>
            </a:r>
            <a:endParaRPr lang="en-US" sz="5400" b="0" cap="none" spc="0" dirty="0">
              <a:ln w="0"/>
              <a:solidFill>
                <a:schemeClr val="tx1"/>
              </a:solidFill>
              <a:effectLst>
                <a:outerShdw blurRad="38100" dist="19050" dir="2700000" algn="tl" rotWithShape="0">
                  <a:schemeClr val="dk1">
                    <a:alpha val="40000"/>
                  </a:schemeClr>
                </a:outerShdw>
              </a:effectLst>
            </a:endParaRPr>
          </a:p>
        </p:txBody>
      </p:sp>
      <p:pic>
        <p:nvPicPr>
          <p:cNvPr id="4098" name="Picture 2" descr="Cursive signature in in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1661"/>
            <a:ext cx="4057650" cy="109537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McKinleyAssassinat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1860270"/>
            <a:ext cx="4617903" cy="4918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4188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5565" y="0"/>
            <a:ext cx="5383205" cy="1569660"/>
          </a:xfrm>
          <a:prstGeom prst="rect">
            <a:avLst/>
          </a:prstGeom>
          <a:noFill/>
        </p:spPr>
        <p:txBody>
          <a:bodyPr wrap="none" lIns="91440" tIns="45720" rIns="91440" bIns="45720">
            <a:spAutoFit/>
          </a:bodyPr>
          <a:lstStyle/>
          <a:p>
            <a:pPr algn="ctr"/>
            <a:r>
              <a:rPr lang="en-US" sz="9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Playbill" panose="040506030A0602020202" pitchFamily="82" charset="0"/>
              </a:rPr>
              <a:t>Election of 1900</a:t>
            </a:r>
          </a:p>
        </p:txBody>
      </p:sp>
      <p:sp>
        <p:nvSpPr>
          <p:cNvPr id="3" name="TextBox 2"/>
          <p:cNvSpPr txBox="1"/>
          <p:nvPr/>
        </p:nvSpPr>
        <p:spPr>
          <a:xfrm>
            <a:off x="344896" y="1731314"/>
            <a:ext cx="5664018" cy="1384995"/>
          </a:xfrm>
          <a:prstGeom prst="rect">
            <a:avLst/>
          </a:prstGeom>
          <a:noFill/>
        </p:spPr>
        <p:txBody>
          <a:bodyPr wrap="square" rtlCol="0">
            <a:spAutoFit/>
          </a:bodyPr>
          <a:lstStyle/>
          <a:p>
            <a:r>
              <a:rPr lang="en-US" sz="2800" dirty="0">
                <a:latin typeface="Baskerville Old Face" panose="02020602080505020303" pitchFamily="18" charset="0"/>
              </a:rPr>
              <a:t>Republican:  292</a:t>
            </a:r>
          </a:p>
          <a:p>
            <a:r>
              <a:rPr lang="en-US" sz="2800" dirty="0">
                <a:latin typeface="Baskerville Old Face" panose="02020602080505020303" pitchFamily="18" charset="0"/>
              </a:rPr>
              <a:t>President: William McKinley</a:t>
            </a:r>
          </a:p>
          <a:p>
            <a:r>
              <a:rPr lang="en-US" sz="2800" dirty="0">
                <a:latin typeface="Baskerville Old Face" panose="02020602080505020303" pitchFamily="18" charset="0"/>
              </a:rPr>
              <a:t>Vice President: Theodore Roosevelt</a:t>
            </a:r>
          </a:p>
        </p:txBody>
      </p:sp>
      <p:sp>
        <p:nvSpPr>
          <p:cNvPr id="6" name="TextBox 5"/>
          <p:cNvSpPr txBox="1"/>
          <p:nvPr/>
        </p:nvSpPr>
        <p:spPr>
          <a:xfrm>
            <a:off x="445830" y="3277963"/>
            <a:ext cx="5184541" cy="1384995"/>
          </a:xfrm>
          <a:prstGeom prst="rect">
            <a:avLst/>
          </a:prstGeom>
          <a:noFill/>
        </p:spPr>
        <p:txBody>
          <a:bodyPr wrap="square" rtlCol="0">
            <a:spAutoFit/>
          </a:bodyPr>
          <a:lstStyle/>
          <a:p>
            <a:r>
              <a:rPr lang="en-US" sz="2800" dirty="0">
                <a:latin typeface="Baskerville Old Face" panose="02020602080505020303" pitchFamily="18" charset="0"/>
              </a:rPr>
              <a:t>Democratic: 155</a:t>
            </a:r>
          </a:p>
          <a:p>
            <a:r>
              <a:rPr lang="en-US" sz="2800" dirty="0">
                <a:latin typeface="Baskerville Old Face" panose="02020602080505020303" pitchFamily="18" charset="0"/>
              </a:rPr>
              <a:t>President: William Jennings Bryan</a:t>
            </a:r>
          </a:p>
          <a:p>
            <a:r>
              <a:rPr lang="en-US" sz="2800" dirty="0">
                <a:latin typeface="Baskerville Old Face" panose="02020602080505020303" pitchFamily="18" charset="0"/>
              </a:rPr>
              <a:t>Vice President: Adlai Stevenson I</a:t>
            </a:r>
          </a:p>
        </p:txBody>
      </p:sp>
      <p:pic>
        <p:nvPicPr>
          <p:cNvPr id="6146" name="Picture 2" descr="The Administration's Promises Have Been Kep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4427" y="3116309"/>
            <a:ext cx="5007429" cy="3724276"/>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ElectoralCollege1900.s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4427" y="0"/>
            <a:ext cx="5253195" cy="30468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35851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4133" y="876301"/>
            <a:ext cx="8229600" cy="1143000"/>
          </a:xfrm>
        </p:spPr>
        <p:txBody>
          <a:bodyPr/>
          <a:lstStyle/>
          <a:p>
            <a:r>
              <a:rPr lang="en-US" dirty="0">
                <a:latin typeface="Caslon Antique" pitchFamily="18" charset="0"/>
              </a:rPr>
              <a:t>New States</a:t>
            </a:r>
          </a:p>
        </p:txBody>
      </p:sp>
      <p:sp>
        <p:nvSpPr>
          <p:cNvPr id="3" name="TextBox 2"/>
          <p:cNvSpPr txBox="1"/>
          <p:nvPr/>
        </p:nvSpPr>
        <p:spPr>
          <a:xfrm>
            <a:off x="4761429" y="2085977"/>
            <a:ext cx="1184940" cy="1200329"/>
          </a:xfrm>
          <a:prstGeom prst="rect">
            <a:avLst/>
          </a:prstGeom>
          <a:noFill/>
        </p:spPr>
        <p:txBody>
          <a:bodyPr wrap="none" rtlCol="0">
            <a:spAutoFit/>
          </a:bodyPr>
          <a:lstStyle/>
          <a:p>
            <a:r>
              <a:rPr lang="en-US" sz="3600" dirty="0">
                <a:solidFill>
                  <a:srgbClr val="FF0000"/>
                </a:solidFill>
                <a:latin typeface="Caslon Antique" pitchFamily="18" charset="0"/>
              </a:rPr>
              <a:t>None</a:t>
            </a:r>
          </a:p>
          <a:p>
            <a:endParaRPr lang="en-US" sz="3600" dirty="0">
              <a:solidFill>
                <a:srgbClr val="FF0000"/>
              </a:solidFill>
              <a:latin typeface="Caslon Antique" pitchFamily="18" charset="0"/>
            </a:endParaRPr>
          </a:p>
        </p:txBody>
      </p:sp>
      <p:pic>
        <p:nvPicPr>
          <p:cNvPr id="4" name="Picture 2" descr="Cursive signature in in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261937"/>
            <a:ext cx="4057650" cy="1095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353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Image result for assassination headline garfiel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Garfield Assassinati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TextBox 3"/>
          <p:cNvSpPr txBox="1"/>
          <p:nvPr/>
        </p:nvSpPr>
        <p:spPr>
          <a:xfrm>
            <a:off x="307975" y="1909333"/>
            <a:ext cx="6959099" cy="4893647"/>
          </a:xfrm>
          <a:prstGeom prst="rect">
            <a:avLst/>
          </a:prstGeom>
          <a:noFill/>
        </p:spPr>
        <p:txBody>
          <a:bodyPr wrap="square" rtlCol="0">
            <a:spAutoFit/>
          </a:bodyPr>
          <a:lstStyle/>
          <a:p>
            <a:pPr marL="342900" indent="-342900">
              <a:buFontTx/>
              <a:buChar char="-"/>
            </a:pPr>
            <a:r>
              <a:rPr lang="en-US" sz="2400" dirty="0"/>
              <a:t>Midwesterner seen as a </a:t>
            </a:r>
            <a:r>
              <a:rPr lang="en-US" sz="2400" b="1" dirty="0"/>
              <a:t>champion of progressive, liberal reforms</a:t>
            </a:r>
          </a:p>
          <a:p>
            <a:pPr marL="342900" indent="-342900">
              <a:buFontTx/>
              <a:buChar char="-"/>
            </a:pPr>
            <a:r>
              <a:rPr lang="en-US" sz="2400" b="1" dirty="0"/>
              <a:t>A brilliant orator and debater, who was in favor of “free silver” and against the gold standard.</a:t>
            </a:r>
          </a:p>
          <a:p>
            <a:pPr marL="342900" indent="-342900">
              <a:buFontTx/>
              <a:buChar char="-"/>
            </a:pPr>
            <a:r>
              <a:rPr lang="en-US" sz="2400" dirty="0"/>
              <a:t>Unsuccessfully ran for President as a Democrat in 1896, 1900, and 1908</a:t>
            </a:r>
          </a:p>
          <a:p>
            <a:pPr marL="342900" indent="-342900">
              <a:buFontTx/>
              <a:buChar char="-"/>
            </a:pPr>
            <a:r>
              <a:rPr lang="en-US" sz="2400" b="1" dirty="0"/>
              <a:t>Pushed for  popular election of senators, income tax, creation of a Department of Labor, prohibition, and women’s suffrage.</a:t>
            </a:r>
          </a:p>
          <a:p>
            <a:pPr marL="342900" indent="-342900">
              <a:buFontTx/>
              <a:buChar char="-"/>
            </a:pPr>
            <a:r>
              <a:rPr lang="en-US" sz="2400" dirty="0"/>
              <a:t>Later becomes secretary of state and was involved in the “Scopes Monkey Trial”</a:t>
            </a:r>
          </a:p>
          <a:p>
            <a:pPr marL="342900" indent="-342900">
              <a:buFontTx/>
              <a:buChar char="-"/>
            </a:pPr>
            <a:endParaRPr lang="en-US" sz="2400" dirty="0"/>
          </a:p>
          <a:p>
            <a:pPr marL="342900" indent="-342900">
              <a:buFontTx/>
              <a:buChar char="-"/>
            </a:pPr>
            <a:endParaRPr lang="en-US" sz="2400" dirty="0"/>
          </a:p>
        </p:txBody>
      </p:sp>
      <p:sp>
        <p:nvSpPr>
          <p:cNvPr id="3" name="Rectangle 2"/>
          <p:cNvSpPr/>
          <p:nvPr/>
        </p:nvSpPr>
        <p:spPr>
          <a:xfrm>
            <a:off x="2402128" y="741567"/>
            <a:ext cx="6668172"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hlinkClick r:id="rId2"/>
              </a:rPr>
              <a:t>William Jennings Bryan</a:t>
            </a:r>
            <a:endParaRPr lang="en-US" sz="5400" b="0" cap="none" spc="0" dirty="0">
              <a:ln w="0"/>
              <a:solidFill>
                <a:schemeClr val="tx1"/>
              </a:solidFill>
              <a:effectLst>
                <a:outerShdw blurRad="38100" dist="19050" dir="2700000" algn="tl" rotWithShape="0">
                  <a:schemeClr val="dk1">
                    <a:alpha val="40000"/>
                  </a:schemeClr>
                </a:outerShdw>
              </a:effectLst>
            </a:endParaRPr>
          </a:p>
        </p:txBody>
      </p:sp>
      <p:pic>
        <p:nvPicPr>
          <p:cNvPr id="4098" name="Picture 2" descr="Cursive signature in in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1661"/>
            <a:ext cx="4057650" cy="109537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william jennings brya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45072" y="1801049"/>
            <a:ext cx="3247256" cy="4870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6253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59DC1E8-1B7C-492A-9064-0222E8800C73}"/>
              </a:ext>
            </a:extLst>
          </p:cNvPr>
          <p:cNvSpPr txBox="1"/>
          <p:nvPr/>
        </p:nvSpPr>
        <p:spPr>
          <a:xfrm>
            <a:off x="361406" y="151179"/>
            <a:ext cx="11469188" cy="6555641"/>
          </a:xfrm>
          <a:prstGeom prst="rect">
            <a:avLst/>
          </a:prstGeom>
          <a:noFill/>
        </p:spPr>
        <p:txBody>
          <a:bodyPr wrap="square" rtlCol="0">
            <a:spAutoFit/>
          </a:bodyPr>
          <a:lstStyle/>
          <a:p>
            <a:r>
              <a:rPr lang="en-US" sz="2000" dirty="0"/>
              <a:t>There are two ideas of government. There are those who believe that, if you will only legislate to make the well-to-do prosperous, their prosperity will leak through on those below. The Democratic idea, however, has been that if you legislate to make the masses prosperous, their prosperity will find its way up through every class which rests upon them. You come to us and tell us that the great cities are in favor of the gold standard; we reply that the great cities rest upon our broad and fertile prairies. Burn down your cities and leave our farms, and your cities will spring up again as if by magic; but destroy our farms and the grass will grow in the streets of every city in the country.</a:t>
            </a:r>
          </a:p>
          <a:p>
            <a:endParaRPr lang="en-US" sz="2000" dirty="0"/>
          </a:p>
          <a:p>
            <a:r>
              <a:rPr lang="en-US" sz="2000" dirty="0"/>
              <a:t>It is the issue of 1776 over again. Our ancestors, when but three millions in number, had the courage to declare their political independence of every other nation; shall we, their descendants, when we have grown to seventy millions, declare that we are less independent than our forefathers? No, my friends, that will never be the verdict of our people. Therefore, we care not upon what lines the battle is fought. If they say bimetallism is good, but that we cannot have it until other nations help us, we reply that, instead of having a gold standard because England has, we will restore bimetallism, and then let England have bimetallism because the United States has it. If they dare to come out in the open field and defend the gold standard as a good thing, we will fight them to the uttermost.</a:t>
            </a:r>
          </a:p>
          <a:p>
            <a:endParaRPr lang="en-US" sz="2000" dirty="0"/>
          </a:p>
          <a:p>
            <a:r>
              <a:rPr lang="en-US" sz="2000" dirty="0"/>
              <a:t>Having behind us the producing masses of this nation and the world, supported by the commercial interests, the laboring interests, and the toilers everywhere, we will answer their demand for a gold standard by saying to them: "You shall not press down upon the brow of labor this crown of thorns; you shall not crucify mankind upon a cross of gold.”</a:t>
            </a:r>
          </a:p>
        </p:txBody>
      </p:sp>
    </p:spTree>
    <p:extLst>
      <p:ext uri="{BB962C8B-B14F-4D97-AF65-F5344CB8AC3E}">
        <p14:creationId xmlns:p14="http://schemas.microsoft.com/office/powerpoint/2010/main" val="5175053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Image result for assassination headline garfiel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Garfield Assassinati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TextBox 3"/>
          <p:cNvSpPr txBox="1"/>
          <p:nvPr/>
        </p:nvSpPr>
        <p:spPr>
          <a:xfrm>
            <a:off x="307975" y="1909333"/>
            <a:ext cx="5312121" cy="3416320"/>
          </a:xfrm>
          <a:prstGeom prst="rect">
            <a:avLst/>
          </a:prstGeom>
          <a:noFill/>
        </p:spPr>
        <p:txBody>
          <a:bodyPr wrap="square" rtlCol="0">
            <a:spAutoFit/>
          </a:bodyPr>
          <a:lstStyle/>
          <a:p>
            <a:pPr marL="342900" indent="-342900">
              <a:buFontTx/>
              <a:buChar char="-"/>
            </a:pPr>
            <a:r>
              <a:rPr lang="en-US" sz="2400" dirty="0"/>
              <a:t>Gold discovered in Yukon territory of Canada in 1896</a:t>
            </a:r>
          </a:p>
          <a:p>
            <a:pPr marL="342900" indent="-342900">
              <a:buFontTx/>
              <a:buChar char="-"/>
            </a:pPr>
            <a:r>
              <a:rPr lang="en-US" sz="2400" dirty="0"/>
              <a:t>Best way for the 100,000 prospectors to get there was through Alaska- but fewer than 30,000 completed the trip</a:t>
            </a:r>
          </a:p>
          <a:p>
            <a:pPr marL="342900" indent="-342900">
              <a:buFontTx/>
              <a:buChar char="-"/>
            </a:pPr>
            <a:r>
              <a:rPr lang="en-US" sz="2400" dirty="0"/>
              <a:t>Very (less than 1%) actually grew rich</a:t>
            </a:r>
          </a:p>
          <a:p>
            <a:pPr marL="342900" indent="-342900">
              <a:buFontTx/>
              <a:buChar char="-"/>
            </a:pPr>
            <a:endParaRPr lang="en-US" sz="2400" dirty="0"/>
          </a:p>
          <a:p>
            <a:pPr marL="342900" indent="-342900">
              <a:buFontTx/>
              <a:buChar char="-"/>
            </a:pPr>
            <a:endParaRPr lang="en-US" sz="2400" dirty="0"/>
          </a:p>
          <a:p>
            <a:pPr marL="342900" indent="-342900">
              <a:buFontTx/>
              <a:buChar char="-"/>
            </a:pPr>
            <a:endParaRPr lang="en-US" sz="2400" dirty="0"/>
          </a:p>
        </p:txBody>
      </p:sp>
      <p:sp>
        <p:nvSpPr>
          <p:cNvPr id="3" name="Rectangle 2"/>
          <p:cNvSpPr/>
          <p:nvPr/>
        </p:nvSpPr>
        <p:spPr>
          <a:xfrm>
            <a:off x="2331207" y="741567"/>
            <a:ext cx="6810006"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hlinkClick r:id="rId2"/>
              </a:rPr>
              <a:t>The Klondike Gold Rush</a:t>
            </a:r>
            <a:endParaRPr lang="en-US" sz="5400" b="0" cap="none" spc="0" dirty="0">
              <a:ln w="0"/>
              <a:solidFill>
                <a:schemeClr val="tx1"/>
              </a:solidFill>
              <a:effectLst>
                <a:outerShdw blurRad="38100" dist="19050" dir="2700000" algn="tl" rotWithShape="0">
                  <a:schemeClr val="dk1">
                    <a:alpha val="40000"/>
                  </a:schemeClr>
                </a:outerShdw>
              </a:effectLst>
            </a:endParaRPr>
          </a:p>
        </p:txBody>
      </p:sp>
      <p:pic>
        <p:nvPicPr>
          <p:cNvPr id="4098" name="Picture 2" descr="Cursive signature in in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1661"/>
            <a:ext cx="4057650" cy="1095376"/>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Image result for klondike gold rus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20096" y="1909333"/>
            <a:ext cx="6393140" cy="35961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6434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AutoShape 2" descr="Image result for assassination headline garfiel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Garfield Assassinati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Rectangle 2"/>
          <p:cNvSpPr/>
          <p:nvPr/>
        </p:nvSpPr>
        <p:spPr>
          <a:xfrm>
            <a:off x="718725" y="0"/>
            <a:ext cx="10227480" cy="923330"/>
          </a:xfrm>
          <a:prstGeom prst="rect">
            <a:avLst/>
          </a:prstGeom>
          <a:noFill/>
        </p:spPr>
        <p:txBody>
          <a:bodyPr wrap="none" lIns="91440" tIns="45720" rIns="91440" bIns="45720">
            <a:spAutoFit/>
          </a:bodyPr>
          <a:lstStyle/>
          <a:p>
            <a:pPr algn="ctr"/>
            <a:r>
              <a:rPr lang="en-US" sz="5400" dirty="0">
                <a:ln w="0"/>
                <a:solidFill>
                  <a:schemeClr val="bg1"/>
                </a:solidFill>
                <a:effectLst>
                  <a:outerShdw blurRad="38100" dist="19050" dir="2700000" algn="tl" rotWithShape="0">
                    <a:schemeClr val="dk1">
                      <a:alpha val="40000"/>
                    </a:schemeClr>
                  </a:outerShdw>
                </a:effectLst>
                <a:latin typeface="Algerian" panose="04020705040A02060702" pitchFamily="82" charset="0"/>
              </a:rPr>
              <a:t>The Spanish – American War</a:t>
            </a:r>
            <a:endParaRPr lang="en-US" sz="5400" b="0" cap="none" spc="0" dirty="0">
              <a:ln w="0"/>
              <a:solidFill>
                <a:schemeClr val="bg1"/>
              </a:solidFill>
              <a:effectLst>
                <a:outerShdw blurRad="38100" dist="19050" dir="2700000" algn="tl" rotWithShape="0">
                  <a:schemeClr val="dk1">
                    <a:alpha val="40000"/>
                  </a:schemeClr>
                </a:outerShdw>
              </a:effectLst>
              <a:latin typeface="Algerian" panose="04020705040A02060702" pitchFamily="82" charset="0"/>
            </a:endParaRPr>
          </a:p>
        </p:txBody>
      </p:sp>
      <p:pic>
        <p:nvPicPr>
          <p:cNvPr id="2050" name="Picture 2" descr="Image result for spanish american w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798" y="923330"/>
            <a:ext cx="9344372" cy="59346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49035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564</TotalTime>
  <Words>2250</Words>
  <Application>Microsoft Office PowerPoint</Application>
  <PresentationFormat>Widescreen</PresentationFormat>
  <Paragraphs>139</Paragraphs>
  <Slides>32</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32</vt:i4>
      </vt:variant>
    </vt:vector>
  </HeadingPairs>
  <TitlesOfParts>
    <vt:vector size="42" baseType="lpstr">
      <vt:lpstr>Algerian</vt:lpstr>
      <vt:lpstr>Arial</vt:lpstr>
      <vt:lpstr>Baskerville Old Face</vt:lpstr>
      <vt:lpstr>Book Antiqua</vt:lpstr>
      <vt:lpstr>Calibri</vt:lpstr>
      <vt:lpstr>Calibri Light</vt:lpstr>
      <vt:lpstr>Caslon Antique</vt:lpstr>
      <vt:lpstr>Palatino Linotype</vt:lpstr>
      <vt:lpstr>Playbill</vt:lpstr>
      <vt:lpstr>Office Theme</vt:lpstr>
      <vt:lpstr>William McKinley</vt:lpstr>
      <vt:lpstr>PowerPoint Presentation</vt:lpstr>
      <vt:lpstr>PowerPoint Presentation</vt:lpstr>
      <vt:lpstr>PowerPoint Presentation</vt:lpstr>
      <vt:lpstr>New States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Emiliano Aguinaldo and the Philippine War</vt:lpstr>
      <vt:lpstr>PowerPoint Presentation</vt:lpstr>
      <vt:lpstr>PowerPoint Presentation</vt:lpstr>
      <vt:lpstr>PowerPoint Presentation</vt:lpstr>
      <vt:lpstr>PowerPoint Presentation</vt:lpstr>
      <vt:lpstr>Pro-Imperialism</vt:lpstr>
      <vt:lpstr>The White Man’s Burden</vt:lpstr>
      <vt:lpstr>PowerPoint Presentation</vt:lpstr>
      <vt:lpstr>PowerPoint Presentation</vt:lpstr>
      <vt:lpstr>PowerPoint Presentation</vt:lpstr>
      <vt:lpstr>Anti-Imperialist View</vt:lpstr>
      <vt:lpstr>Anti-Imperialist View</vt:lpstr>
      <vt:lpstr>Hay Open Door Policy</vt:lpstr>
      <vt:lpstr>PowerPoint Presentation</vt:lpstr>
      <vt:lpstr>PowerPoint Presentation</vt:lpstr>
    </vt:vector>
  </TitlesOfParts>
  <Company>MRSD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William McKinley</dc:title>
  <dc:creator>Peter Lambert</dc:creator>
  <cp:lastModifiedBy>Peter Lambert</cp:lastModifiedBy>
  <cp:revision>36</cp:revision>
  <dcterms:created xsi:type="dcterms:W3CDTF">2018-11-02T18:01:37Z</dcterms:created>
  <dcterms:modified xsi:type="dcterms:W3CDTF">2023-11-17T12:56:39Z</dcterms:modified>
</cp:coreProperties>
</file>